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5" r:id="rId2"/>
    <p:sldId id="310" r:id="rId3"/>
    <p:sldId id="341"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9" r:id="rId21"/>
    <p:sldId id="360" r:id="rId22"/>
    <p:sldId id="361" r:id="rId23"/>
    <p:sldId id="358" r:id="rId2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02AD4A-42CC-43F6-8B91-D15AA10154A4}" type="datetimeFigureOut">
              <a:rPr lang="fr-FR" smtClean="0"/>
              <a:t>16/03/2026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7466D93-8278-4FCE-AB80-F4C9DC7611E9}" type="slidenum">
              <a:rPr lang="fr-FR" smtClean="0"/>
              <a:t>‹N°›</a:t>
            </a:fld>
            <a:endParaRPr lang="fr-FR"/>
          </a:p>
        </p:txBody>
      </p:sp>
    </p:spTree>
    <p:extLst>
      <p:ext uri="{BB962C8B-B14F-4D97-AF65-F5344CB8AC3E}">
        <p14:creationId xmlns:p14="http://schemas.microsoft.com/office/powerpoint/2010/main" val="38758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a:t>
            </a:fld>
            <a:endParaRPr lang="fr-FR" dirty="0"/>
          </a:p>
        </p:txBody>
      </p:sp>
    </p:spTree>
    <p:extLst>
      <p:ext uri="{BB962C8B-B14F-4D97-AF65-F5344CB8AC3E}">
        <p14:creationId xmlns:p14="http://schemas.microsoft.com/office/powerpoint/2010/main" val="265544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424C6-4C06-B996-837B-C0EA300375F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0BD066-3252-7259-B2FB-1343A2627C7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FFFA69B-019B-6138-4272-0EBA0F61C27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ECA2396-50F8-9712-5BC1-A9800BAFC1C6}"/>
              </a:ext>
            </a:extLst>
          </p:cNvPr>
          <p:cNvSpPr>
            <a:spLocks noGrp="1"/>
          </p:cNvSpPr>
          <p:nvPr>
            <p:ph type="sldNum" sz="quarter" idx="10"/>
          </p:nvPr>
        </p:nvSpPr>
        <p:spPr/>
        <p:txBody>
          <a:bodyPr/>
          <a:lstStyle/>
          <a:p>
            <a:fld id="{F93199CD-3E1B-4AE6-990F-76F925F5EA9F}" type="slidenum">
              <a:rPr lang="fr-FR" smtClean="0"/>
              <a:pPr/>
              <a:t>11</a:t>
            </a:fld>
            <a:endParaRPr lang="fr-FR" dirty="0"/>
          </a:p>
        </p:txBody>
      </p:sp>
    </p:spTree>
    <p:extLst>
      <p:ext uri="{BB962C8B-B14F-4D97-AF65-F5344CB8AC3E}">
        <p14:creationId xmlns:p14="http://schemas.microsoft.com/office/powerpoint/2010/main" val="34367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7E0F4-FF87-2739-A450-B322A7B5BBC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CB0FBB-E259-A9C8-ADC9-6257F988CBB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6ECA798-E9B0-7216-C24B-6210FA3DA63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EB2FE01-4223-95AE-6E08-5B1DB251E907}"/>
              </a:ext>
            </a:extLst>
          </p:cNvPr>
          <p:cNvSpPr>
            <a:spLocks noGrp="1"/>
          </p:cNvSpPr>
          <p:nvPr>
            <p:ph type="sldNum" sz="quarter" idx="10"/>
          </p:nvPr>
        </p:nvSpPr>
        <p:spPr/>
        <p:txBody>
          <a:bodyPr/>
          <a:lstStyle/>
          <a:p>
            <a:fld id="{F93199CD-3E1B-4AE6-990F-76F925F5EA9F}" type="slidenum">
              <a:rPr lang="fr-FR" smtClean="0"/>
              <a:pPr/>
              <a:t>12</a:t>
            </a:fld>
            <a:endParaRPr lang="fr-FR" dirty="0"/>
          </a:p>
        </p:txBody>
      </p:sp>
    </p:spTree>
    <p:extLst>
      <p:ext uri="{BB962C8B-B14F-4D97-AF65-F5344CB8AC3E}">
        <p14:creationId xmlns:p14="http://schemas.microsoft.com/office/powerpoint/2010/main" val="90904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EC81D-B994-9A80-7331-278DD4143D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9323E1-9457-C7AD-E7CF-801E586E1979}"/>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D2ADCEF7-FE47-1A63-A524-19AB250A140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B282696-37B0-764E-D1D3-B187705D7E15}"/>
              </a:ext>
            </a:extLst>
          </p:cNvPr>
          <p:cNvSpPr>
            <a:spLocks noGrp="1"/>
          </p:cNvSpPr>
          <p:nvPr>
            <p:ph type="sldNum" sz="quarter" idx="10"/>
          </p:nvPr>
        </p:nvSpPr>
        <p:spPr/>
        <p:txBody>
          <a:bodyPr/>
          <a:lstStyle/>
          <a:p>
            <a:fld id="{F93199CD-3E1B-4AE6-990F-76F925F5EA9F}" type="slidenum">
              <a:rPr lang="fr-FR" smtClean="0"/>
              <a:pPr/>
              <a:t>13</a:t>
            </a:fld>
            <a:endParaRPr lang="fr-FR" dirty="0"/>
          </a:p>
        </p:txBody>
      </p:sp>
    </p:spTree>
    <p:extLst>
      <p:ext uri="{BB962C8B-B14F-4D97-AF65-F5344CB8AC3E}">
        <p14:creationId xmlns:p14="http://schemas.microsoft.com/office/powerpoint/2010/main" val="155183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8DDA0-0957-121C-E551-429802F3F2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131CC3-887F-7A3C-15DD-13BE974B55C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9F20FEC-DE4C-72FD-BA06-D2F74AE9AF0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7E42B6B-1D22-EF58-00DD-C72E4B279F87}"/>
              </a:ext>
            </a:extLst>
          </p:cNvPr>
          <p:cNvSpPr>
            <a:spLocks noGrp="1"/>
          </p:cNvSpPr>
          <p:nvPr>
            <p:ph type="sldNum" sz="quarter" idx="10"/>
          </p:nvPr>
        </p:nvSpPr>
        <p:spPr/>
        <p:txBody>
          <a:bodyPr/>
          <a:lstStyle/>
          <a:p>
            <a:fld id="{F93199CD-3E1B-4AE6-990F-76F925F5EA9F}" type="slidenum">
              <a:rPr lang="fr-FR" smtClean="0"/>
              <a:pPr/>
              <a:t>14</a:t>
            </a:fld>
            <a:endParaRPr lang="fr-FR" dirty="0"/>
          </a:p>
        </p:txBody>
      </p:sp>
    </p:spTree>
    <p:extLst>
      <p:ext uri="{BB962C8B-B14F-4D97-AF65-F5344CB8AC3E}">
        <p14:creationId xmlns:p14="http://schemas.microsoft.com/office/powerpoint/2010/main" val="20227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86C1E-57BB-C60E-26C2-D63E8EBE09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70A2D3-7A44-404B-95AB-591F5276C5B9}"/>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3858EE3D-3901-78A3-0640-54FF905B02A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B02EC6B-ECC4-E7EA-39E7-2F266235DC16}"/>
              </a:ext>
            </a:extLst>
          </p:cNvPr>
          <p:cNvSpPr>
            <a:spLocks noGrp="1"/>
          </p:cNvSpPr>
          <p:nvPr>
            <p:ph type="sldNum" sz="quarter" idx="10"/>
          </p:nvPr>
        </p:nvSpPr>
        <p:spPr/>
        <p:txBody>
          <a:bodyPr/>
          <a:lstStyle/>
          <a:p>
            <a:fld id="{F93199CD-3E1B-4AE6-990F-76F925F5EA9F}" type="slidenum">
              <a:rPr lang="fr-FR" smtClean="0"/>
              <a:pPr/>
              <a:t>15</a:t>
            </a:fld>
            <a:endParaRPr lang="fr-FR" dirty="0"/>
          </a:p>
        </p:txBody>
      </p:sp>
    </p:spTree>
    <p:extLst>
      <p:ext uri="{BB962C8B-B14F-4D97-AF65-F5344CB8AC3E}">
        <p14:creationId xmlns:p14="http://schemas.microsoft.com/office/powerpoint/2010/main" val="1417777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C1864-6B63-0BA3-4147-BC0B9B3D61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716E1E-C72C-AF58-F1E3-9C06A5913DC6}"/>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E90C32EE-BDCF-C695-B783-4C9CE3E787D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9C1FF04-F6A1-25C2-9F16-FA100AE13E8B}"/>
              </a:ext>
            </a:extLst>
          </p:cNvPr>
          <p:cNvSpPr>
            <a:spLocks noGrp="1"/>
          </p:cNvSpPr>
          <p:nvPr>
            <p:ph type="sldNum" sz="quarter" idx="10"/>
          </p:nvPr>
        </p:nvSpPr>
        <p:spPr/>
        <p:txBody>
          <a:bodyPr/>
          <a:lstStyle/>
          <a:p>
            <a:fld id="{F93199CD-3E1B-4AE6-990F-76F925F5EA9F}" type="slidenum">
              <a:rPr lang="fr-FR" smtClean="0"/>
              <a:pPr/>
              <a:t>16</a:t>
            </a:fld>
            <a:endParaRPr lang="fr-FR" dirty="0"/>
          </a:p>
        </p:txBody>
      </p:sp>
    </p:spTree>
    <p:extLst>
      <p:ext uri="{BB962C8B-B14F-4D97-AF65-F5344CB8AC3E}">
        <p14:creationId xmlns:p14="http://schemas.microsoft.com/office/powerpoint/2010/main" val="998462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FF5C8-C57E-D5C7-07AB-E0586D758A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F3DC9A-9ABD-C4CC-F5B6-188E8603E75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F5C5A33D-C4D5-129F-B34C-260961A1596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A7DE312-49B4-0557-FC0F-95C8CE379117}"/>
              </a:ext>
            </a:extLst>
          </p:cNvPr>
          <p:cNvSpPr>
            <a:spLocks noGrp="1"/>
          </p:cNvSpPr>
          <p:nvPr>
            <p:ph type="sldNum" sz="quarter" idx="10"/>
          </p:nvPr>
        </p:nvSpPr>
        <p:spPr/>
        <p:txBody>
          <a:bodyPr/>
          <a:lstStyle/>
          <a:p>
            <a:fld id="{F93199CD-3E1B-4AE6-990F-76F925F5EA9F}" type="slidenum">
              <a:rPr lang="fr-FR" smtClean="0"/>
              <a:pPr/>
              <a:t>17</a:t>
            </a:fld>
            <a:endParaRPr lang="fr-FR" dirty="0"/>
          </a:p>
        </p:txBody>
      </p:sp>
    </p:spTree>
    <p:extLst>
      <p:ext uri="{BB962C8B-B14F-4D97-AF65-F5344CB8AC3E}">
        <p14:creationId xmlns:p14="http://schemas.microsoft.com/office/powerpoint/2010/main" val="844639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ED3F8-C3AD-8A17-0D01-4581FAEA8FC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108C7A-3132-B4FC-8B50-4E9F04A9A6F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84B61CA4-FFB4-9103-8E2C-5AF9E5F4F63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2EE3AE3-88DD-5182-8AD0-D4F64760FECB}"/>
              </a:ext>
            </a:extLst>
          </p:cNvPr>
          <p:cNvSpPr>
            <a:spLocks noGrp="1"/>
          </p:cNvSpPr>
          <p:nvPr>
            <p:ph type="sldNum" sz="quarter" idx="10"/>
          </p:nvPr>
        </p:nvSpPr>
        <p:spPr/>
        <p:txBody>
          <a:bodyPr/>
          <a:lstStyle/>
          <a:p>
            <a:fld id="{F93199CD-3E1B-4AE6-990F-76F925F5EA9F}" type="slidenum">
              <a:rPr lang="fr-FR" smtClean="0"/>
              <a:pPr/>
              <a:t>18</a:t>
            </a:fld>
            <a:endParaRPr lang="fr-FR" dirty="0"/>
          </a:p>
        </p:txBody>
      </p:sp>
    </p:spTree>
    <p:extLst>
      <p:ext uri="{BB962C8B-B14F-4D97-AF65-F5344CB8AC3E}">
        <p14:creationId xmlns:p14="http://schemas.microsoft.com/office/powerpoint/2010/main" val="251394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B4162-C833-ABCA-0822-B46590C277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53E084-AEA0-C88D-75A1-1B860AE8D5B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A3D9F90-7434-D14C-EC8C-A3DC04881C4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A56F7C9-112C-DF9A-8ADF-9B280959DC5E}"/>
              </a:ext>
            </a:extLst>
          </p:cNvPr>
          <p:cNvSpPr>
            <a:spLocks noGrp="1"/>
          </p:cNvSpPr>
          <p:nvPr>
            <p:ph type="sldNum" sz="quarter" idx="10"/>
          </p:nvPr>
        </p:nvSpPr>
        <p:spPr/>
        <p:txBody>
          <a:bodyPr/>
          <a:lstStyle/>
          <a:p>
            <a:fld id="{F93199CD-3E1B-4AE6-990F-76F925F5EA9F}" type="slidenum">
              <a:rPr lang="fr-FR" smtClean="0"/>
              <a:pPr/>
              <a:t>19</a:t>
            </a:fld>
            <a:endParaRPr lang="fr-FR" dirty="0"/>
          </a:p>
        </p:txBody>
      </p:sp>
    </p:spTree>
    <p:extLst>
      <p:ext uri="{BB962C8B-B14F-4D97-AF65-F5344CB8AC3E}">
        <p14:creationId xmlns:p14="http://schemas.microsoft.com/office/powerpoint/2010/main" val="1343265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DE734-47E9-58BE-4C5D-808FB682EE3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B178EB6-3A69-B9C2-78A5-E0039ECF370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5910B0B-4D27-63F6-CE6A-96A15DF0C24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EAE485F-A5CF-6066-3AB4-5FB4839EAA1B}"/>
              </a:ext>
            </a:extLst>
          </p:cNvPr>
          <p:cNvSpPr>
            <a:spLocks noGrp="1"/>
          </p:cNvSpPr>
          <p:nvPr>
            <p:ph type="sldNum" sz="quarter" idx="10"/>
          </p:nvPr>
        </p:nvSpPr>
        <p:spPr/>
        <p:txBody>
          <a:bodyPr/>
          <a:lstStyle/>
          <a:p>
            <a:fld id="{F93199CD-3E1B-4AE6-990F-76F925F5EA9F}" type="slidenum">
              <a:rPr lang="fr-FR" smtClean="0"/>
              <a:pPr/>
              <a:t>20</a:t>
            </a:fld>
            <a:endParaRPr lang="fr-FR" dirty="0"/>
          </a:p>
        </p:txBody>
      </p:sp>
    </p:spTree>
    <p:extLst>
      <p:ext uri="{BB962C8B-B14F-4D97-AF65-F5344CB8AC3E}">
        <p14:creationId xmlns:p14="http://schemas.microsoft.com/office/powerpoint/2010/main" val="301581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3</a:t>
            </a:fld>
            <a:endParaRPr lang="fr-FR" dirty="0"/>
          </a:p>
        </p:txBody>
      </p:sp>
    </p:spTree>
    <p:extLst>
      <p:ext uri="{BB962C8B-B14F-4D97-AF65-F5344CB8AC3E}">
        <p14:creationId xmlns:p14="http://schemas.microsoft.com/office/powerpoint/2010/main" val="4129045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97AA4-A8A1-5348-07FD-962AF37C95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FCB52E-030D-10B8-67E6-B89C697EC5F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9CBE0BC-6503-39C8-65AB-182410A13D7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849A3D5-CE15-A007-31E9-595BE9B321B9}"/>
              </a:ext>
            </a:extLst>
          </p:cNvPr>
          <p:cNvSpPr>
            <a:spLocks noGrp="1"/>
          </p:cNvSpPr>
          <p:nvPr>
            <p:ph type="sldNum" sz="quarter" idx="10"/>
          </p:nvPr>
        </p:nvSpPr>
        <p:spPr/>
        <p:txBody>
          <a:bodyPr/>
          <a:lstStyle/>
          <a:p>
            <a:fld id="{F93199CD-3E1B-4AE6-990F-76F925F5EA9F}" type="slidenum">
              <a:rPr lang="fr-FR" smtClean="0"/>
              <a:pPr/>
              <a:t>21</a:t>
            </a:fld>
            <a:endParaRPr lang="fr-FR" dirty="0"/>
          </a:p>
        </p:txBody>
      </p:sp>
    </p:spTree>
    <p:extLst>
      <p:ext uri="{BB962C8B-B14F-4D97-AF65-F5344CB8AC3E}">
        <p14:creationId xmlns:p14="http://schemas.microsoft.com/office/powerpoint/2010/main" val="158872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8CFC5-8299-22AC-E9FB-8E7BC74D62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83FACF7-F0B8-4DBB-0AF7-E917589CAB8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FE94286-7F1E-0F6F-651E-E292FB622B7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AE241C7-0ABE-BBAA-3C1E-CC62F3BA64E8}"/>
              </a:ext>
            </a:extLst>
          </p:cNvPr>
          <p:cNvSpPr>
            <a:spLocks noGrp="1"/>
          </p:cNvSpPr>
          <p:nvPr>
            <p:ph type="sldNum" sz="quarter" idx="10"/>
          </p:nvPr>
        </p:nvSpPr>
        <p:spPr/>
        <p:txBody>
          <a:bodyPr/>
          <a:lstStyle/>
          <a:p>
            <a:fld id="{F93199CD-3E1B-4AE6-990F-76F925F5EA9F}" type="slidenum">
              <a:rPr lang="fr-FR" smtClean="0"/>
              <a:pPr/>
              <a:t>22</a:t>
            </a:fld>
            <a:endParaRPr lang="fr-FR" dirty="0"/>
          </a:p>
        </p:txBody>
      </p:sp>
    </p:spTree>
    <p:extLst>
      <p:ext uri="{BB962C8B-B14F-4D97-AF65-F5344CB8AC3E}">
        <p14:creationId xmlns:p14="http://schemas.microsoft.com/office/powerpoint/2010/main" val="3249250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C068E-A81C-C918-A57E-241FFEC508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0C03DB1-B4FB-1E5A-25B3-16823C975C7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425D2825-D5AC-4342-3858-50C031C7B5D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639BD90-9C83-B653-AA73-C781508AA638}"/>
              </a:ext>
            </a:extLst>
          </p:cNvPr>
          <p:cNvSpPr>
            <a:spLocks noGrp="1"/>
          </p:cNvSpPr>
          <p:nvPr>
            <p:ph type="sldNum" sz="quarter" idx="10"/>
          </p:nvPr>
        </p:nvSpPr>
        <p:spPr/>
        <p:txBody>
          <a:bodyPr/>
          <a:lstStyle/>
          <a:p>
            <a:fld id="{F93199CD-3E1B-4AE6-990F-76F925F5EA9F}" type="slidenum">
              <a:rPr lang="fr-FR" smtClean="0"/>
              <a:pPr/>
              <a:t>23</a:t>
            </a:fld>
            <a:endParaRPr lang="fr-FR" dirty="0"/>
          </a:p>
        </p:txBody>
      </p:sp>
    </p:spTree>
    <p:extLst>
      <p:ext uri="{BB962C8B-B14F-4D97-AF65-F5344CB8AC3E}">
        <p14:creationId xmlns:p14="http://schemas.microsoft.com/office/powerpoint/2010/main" val="402902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EE000-F56C-277E-5482-17746F34FA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7394D33-BD5C-89D5-7121-733158733B0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93ED9EA-FD19-628C-8AC7-9BC1E4BEE76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0EA3F67-1AB6-9FA1-2DD1-936B8C82438C}"/>
              </a:ext>
            </a:extLst>
          </p:cNvPr>
          <p:cNvSpPr>
            <a:spLocks noGrp="1"/>
          </p:cNvSpPr>
          <p:nvPr>
            <p:ph type="sldNum" sz="quarter" idx="10"/>
          </p:nvPr>
        </p:nvSpPr>
        <p:spPr/>
        <p:txBody>
          <a:bodyPr/>
          <a:lstStyle/>
          <a:p>
            <a:fld id="{F93199CD-3E1B-4AE6-990F-76F925F5EA9F}" type="slidenum">
              <a:rPr lang="fr-FR" smtClean="0"/>
              <a:pPr/>
              <a:t>4</a:t>
            </a:fld>
            <a:endParaRPr lang="fr-FR" dirty="0"/>
          </a:p>
        </p:txBody>
      </p:sp>
    </p:spTree>
    <p:extLst>
      <p:ext uri="{BB962C8B-B14F-4D97-AF65-F5344CB8AC3E}">
        <p14:creationId xmlns:p14="http://schemas.microsoft.com/office/powerpoint/2010/main" val="53243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39369-A6C0-4A00-75A0-92F8A182F5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C9585F-44F5-46B0-5ED8-60834CA0EDD9}"/>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FEFC1AA2-82B5-4D51-AB14-1C9375EF693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29D28C4-7549-7345-D8AE-3050412334B0}"/>
              </a:ext>
            </a:extLst>
          </p:cNvPr>
          <p:cNvSpPr>
            <a:spLocks noGrp="1"/>
          </p:cNvSpPr>
          <p:nvPr>
            <p:ph type="sldNum" sz="quarter" idx="10"/>
          </p:nvPr>
        </p:nvSpPr>
        <p:spPr/>
        <p:txBody>
          <a:bodyPr/>
          <a:lstStyle/>
          <a:p>
            <a:fld id="{F93199CD-3E1B-4AE6-990F-76F925F5EA9F}" type="slidenum">
              <a:rPr lang="fr-FR" smtClean="0"/>
              <a:pPr/>
              <a:t>5</a:t>
            </a:fld>
            <a:endParaRPr lang="fr-FR" dirty="0"/>
          </a:p>
        </p:txBody>
      </p:sp>
    </p:spTree>
    <p:extLst>
      <p:ext uri="{BB962C8B-B14F-4D97-AF65-F5344CB8AC3E}">
        <p14:creationId xmlns:p14="http://schemas.microsoft.com/office/powerpoint/2010/main" val="116484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304AA-A890-5719-F98B-487BF588AA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BFE337-DBB2-10D8-63AA-65D411713D2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C6C4227-DFF0-86B4-1E43-D4C7101F342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C6C5F63-9261-E4F2-F1CE-2902958B64FA}"/>
              </a:ext>
            </a:extLst>
          </p:cNvPr>
          <p:cNvSpPr>
            <a:spLocks noGrp="1"/>
          </p:cNvSpPr>
          <p:nvPr>
            <p:ph type="sldNum" sz="quarter" idx="10"/>
          </p:nvPr>
        </p:nvSpPr>
        <p:spPr/>
        <p:txBody>
          <a:bodyPr/>
          <a:lstStyle/>
          <a:p>
            <a:fld id="{F93199CD-3E1B-4AE6-990F-76F925F5EA9F}" type="slidenum">
              <a:rPr lang="fr-FR" smtClean="0"/>
              <a:pPr/>
              <a:t>6</a:t>
            </a:fld>
            <a:endParaRPr lang="fr-FR" dirty="0"/>
          </a:p>
        </p:txBody>
      </p:sp>
    </p:spTree>
    <p:extLst>
      <p:ext uri="{BB962C8B-B14F-4D97-AF65-F5344CB8AC3E}">
        <p14:creationId xmlns:p14="http://schemas.microsoft.com/office/powerpoint/2010/main" val="403769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C3220-DDCB-3D41-050A-C29A1C6E37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D3169B-8BD6-C304-3F85-95A81BEC9DE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64F51CE8-1BA4-BCB1-256E-C1A3B08B88A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6647532-A7AF-CCBA-E3A7-FD7F898CD881}"/>
              </a:ext>
            </a:extLst>
          </p:cNvPr>
          <p:cNvSpPr>
            <a:spLocks noGrp="1"/>
          </p:cNvSpPr>
          <p:nvPr>
            <p:ph type="sldNum" sz="quarter" idx="10"/>
          </p:nvPr>
        </p:nvSpPr>
        <p:spPr/>
        <p:txBody>
          <a:bodyPr/>
          <a:lstStyle/>
          <a:p>
            <a:fld id="{F93199CD-3E1B-4AE6-990F-76F925F5EA9F}" type="slidenum">
              <a:rPr lang="fr-FR" smtClean="0"/>
              <a:pPr/>
              <a:t>7</a:t>
            </a:fld>
            <a:endParaRPr lang="fr-FR" dirty="0"/>
          </a:p>
        </p:txBody>
      </p:sp>
    </p:spTree>
    <p:extLst>
      <p:ext uri="{BB962C8B-B14F-4D97-AF65-F5344CB8AC3E}">
        <p14:creationId xmlns:p14="http://schemas.microsoft.com/office/powerpoint/2010/main" val="248895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95135-BDA4-686B-2215-E0813CE692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332553-16F7-991F-40E7-428884AE3C4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ACAC4D09-CEE3-2A18-2F17-980FC48B799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1A47B56-662A-41EC-63E9-009D287CDE2C}"/>
              </a:ext>
            </a:extLst>
          </p:cNvPr>
          <p:cNvSpPr>
            <a:spLocks noGrp="1"/>
          </p:cNvSpPr>
          <p:nvPr>
            <p:ph type="sldNum" sz="quarter" idx="10"/>
          </p:nvPr>
        </p:nvSpPr>
        <p:spPr/>
        <p:txBody>
          <a:bodyPr/>
          <a:lstStyle/>
          <a:p>
            <a:fld id="{F93199CD-3E1B-4AE6-990F-76F925F5EA9F}" type="slidenum">
              <a:rPr lang="fr-FR" smtClean="0"/>
              <a:pPr/>
              <a:t>8</a:t>
            </a:fld>
            <a:endParaRPr lang="fr-FR" dirty="0"/>
          </a:p>
        </p:txBody>
      </p:sp>
    </p:spTree>
    <p:extLst>
      <p:ext uri="{BB962C8B-B14F-4D97-AF65-F5344CB8AC3E}">
        <p14:creationId xmlns:p14="http://schemas.microsoft.com/office/powerpoint/2010/main" val="128717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33F0-52EF-377C-B23D-CF8F894661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F264CC-F9D3-8B16-7DE9-CF13086A8BC8}"/>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AEEAEBD0-31F6-E5D2-BFCF-66DF7CB8950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D2E3802-72D1-0B3A-B1A0-9DC20B2F23A4}"/>
              </a:ext>
            </a:extLst>
          </p:cNvPr>
          <p:cNvSpPr>
            <a:spLocks noGrp="1"/>
          </p:cNvSpPr>
          <p:nvPr>
            <p:ph type="sldNum" sz="quarter" idx="10"/>
          </p:nvPr>
        </p:nvSpPr>
        <p:spPr/>
        <p:txBody>
          <a:bodyPr/>
          <a:lstStyle/>
          <a:p>
            <a:fld id="{F93199CD-3E1B-4AE6-990F-76F925F5EA9F}" type="slidenum">
              <a:rPr lang="fr-FR" smtClean="0"/>
              <a:pPr/>
              <a:t>9</a:t>
            </a:fld>
            <a:endParaRPr lang="fr-FR" dirty="0"/>
          </a:p>
        </p:txBody>
      </p:sp>
    </p:spTree>
    <p:extLst>
      <p:ext uri="{BB962C8B-B14F-4D97-AF65-F5344CB8AC3E}">
        <p14:creationId xmlns:p14="http://schemas.microsoft.com/office/powerpoint/2010/main" val="27805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9A352-E9A8-0D67-2A80-35C541DA482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C056DB-6F80-3C31-BCFE-CB9E188B708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C506005-EAF4-A43D-75A1-3D822DD0D91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773EC18-4930-702E-37A5-E0DABDE9D057}"/>
              </a:ext>
            </a:extLst>
          </p:cNvPr>
          <p:cNvSpPr>
            <a:spLocks noGrp="1"/>
          </p:cNvSpPr>
          <p:nvPr>
            <p:ph type="sldNum" sz="quarter" idx="10"/>
          </p:nvPr>
        </p:nvSpPr>
        <p:spPr/>
        <p:txBody>
          <a:bodyPr/>
          <a:lstStyle/>
          <a:p>
            <a:fld id="{F93199CD-3E1B-4AE6-990F-76F925F5EA9F}" type="slidenum">
              <a:rPr lang="fr-FR" smtClean="0"/>
              <a:pPr/>
              <a:t>10</a:t>
            </a:fld>
            <a:endParaRPr lang="fr-FR" dirty="0"/>
          </a:p>
        </p:txBody>
      </p:sp>
    </p:spTree>
    <p:extLst>
      <p:ext uri="{BB962C8B-B14F-4D97-AF65-F5344CB8AC3E}">
        <p14:creationId xmlns:p14="http://schemas.microsoft.com/office/powerpoint/2010/main" val="130020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90869-2732-0CBB-939A-E213A7CEC53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F327AC3-B042-C4E4-BD1D-C6A957B546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505D74-D697-75B9-8A07-75D5552FEE40}"/>
              </a:ext>
            </a:extLst>
          </p:cNvPr>
          <p:cNvSpPr>
            <a:spLocks noGrp="1"/>
          </p:cNvSpPr>
          <p:nvPr>
            <p:ph type="dt" sz="half" idx="10"/>
          </p:nvPr>
        </p:nvSpPr>
        <p:spPr/>
        <p:txBody>
          <a:bodyPr/>
          <a:lstStyle/>
          <a:p>
            <a:fld id="{09974361-CEE1-468D-A4D9-76D6C8BDC30B}"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55A395BD-043E-D052-0063-BC52CAF8A8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9FF629-01ED-56BB-7F7E-8AF51534E5F6}"/>
              </a:ext>
            </a:extLst>
          </p:cNvPr>
          <p:cNvSpPr>
            <a:spLocks noGrp="1"/>
          </p:cNvSpPr>
          <p:nvPr>
            <p:ph type="sldNum" sz="quarter" idx="12"/>
          </p:nvPr>
        </p:nvSpPr>
        <p:spPr/>
        <p:txBody>
          <a:bodyPr/>
          <a:lstStyle/>
          <a:p>
            <a:fld id="{0FD28D06-FB3E-45B3-881F-6607F504F564}" type="slidenum">
              <a:rPr lang="fr-FR" smtClean="0"/>
              <a:t>‹N°›</a:t>
            </a:fld>
            <a:endParaRPr lang="fr-FR"/>
          </a:p>
        </p:txBody>
      </p:sp>
    </p:spTree>
    <p:extLst>
      <p:ext uri="{BB962C8B-B14F-4D97-AF65-F5344CB8AC3E}">
        <p14:creationId xmlns:p14="http://schemas.microsoft.com/office/powerpoint/2010/main" val="424697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EB6065-6E1F-5C5A-1EA9-FDF5E90BF5B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B43F9DB-C4AD-CF4D-6957-DBD75DFD883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DFDD5A-DA1F-EE0F-9433-3133390B6179}"/>
              </a:ext>
            </a:extLst>
          </p:cNvPr>
          <p:cNvSpPr>
            <a:spLocks noGrp="1"/>
          </p:cNvSpPr>
          <p:nvPr>
            <p:ph type="dt" sz="half" idx="10"/>
          </p:nvPr>
        </p:nvSpPr>
        <p:spPr/>
        <p:txBody>
          <a:bodyPr/>
          <a:lstStyle/>
          <a:p>
            <a:fld id="{09974361-CEE1-468D-A4D9-76D6C8BDC30B}"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FA4D92B8-142C-20C5-03A8-C6194A5DCF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6851DF-E0B8-BD6F-4A87-DCFDB3352134}"/>
              </a:ext>
            </a:extLst>
          </p:cNvPr>
          <p:cNvSpPr>
            <a:spLocks noGrp="1"/>
          </p:cNvSpPr>
          <p:nvPr>
            <p:ph type="sldNum" sz="quarter" idx="12"/>
          </p:nvPr>
        </p:nvSpPr>
        <p:spPr/>
        <p:txBody>
          <a:bodyPr/>
          <a:lstStyle/>
          <a:p>
            <a:fld id="{0FD28D06-FB3E-45B3-881F-6607F504F564}" type="slidenum">
              <a:rPr lang="fr-FR" smtClean="0"/>
              <a:t>‹N°›</a:t>
            </a:fld>
            <a:endParaRPr lang="fr-FR"/>
          </a:p>
        </p:txBody>
      </p:sp>
    </p:spTree>
    <p:extLst>
      <p:ext uri="{BB962C8B-B14F-4D97-AF65-F5344CB8AC3E}">
        <p14:creationId xmlns:p14="http://schemas.microsoft.com/office/powerpoint/2010/main" val="194262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C039954-B237-B40E-2179-C9F524BB9BD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F0C1B2-A500-B6C5-6BE7-33E93541D75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B70E37-9073-23D7-B601-85E57DACAFB3}"/>
              </a:ext>
            </a:extLst>
          </p:cNvPr>
          <p:cNvSpPr>
            <a:spLocks noGrp="1"/>
          </p:cNvSpPr>
          <p:nvPr>
            <p:ph type="dt" sz="half" idx="10"/>
          </p:nvPr>
        </p:nvSpPr>
        <p:spPr/>
        <p:txBody>
          <a:bodyPr/>
          <a:lstStyle/>
          <a:p>
            <a:fld id="{09974361-CEE1-468D-A4D9-76D6C8BDC30B}"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1595D25A-46CB-B17E-FAD4-BFAD785258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13B851-E012-3441-A21E-FD3381C766D0}"/>
              </a:ext>
            </a:extLst>
          </p:cNvPr>
          <p:cNvSpPr>
            <a:spLocks noGrp="1"/>
          </p:cNvSpPr>
          <p:nvPr>
            <p:ph type="sldNum" sz="quarter" idx="12"/>
          </p:nvPr>
        </p:nvSpPr>
        <p:spPr/>
        <p:txBody>
          <a:bodyPr/>
          <a:lstStyle/>
          <a:p>
            <a:fld id="{0FD28D06-FB3E-45B3-881F-6607F504F564}" type="slidenum">
              <a:rPr lang="fr-FR" smtClean="0"/>
              <a:t>‹N°›</a:t>
            </a:fld>
            <a:endParaRPr lang="fr-FR"/>
          </a:p>
        </p:txBody>
      </p:sp>
    </p:spTree>
    <p:extLst>
      <p:ext uri="{BB962C8B-B14F-4D97-AF65-F5344CB8AC3E}">
        <p14:creationId xmlns:p14="http://schemas.microsoft.com/office/powerpoint/2010/main" val="316283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BE69F-DD2F-770C-87FD-9D39CAA3AD7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0092304-F21A-0E38-01D8-C87390BCAEA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CE2F55-C6E2-7B0B-B422-68D8955CC2C4}"/>
              </a:ext>
            </a:extLst>
          </p:cNvPr>
          <p:cNvSpPr>
            <a:spLocks noGrp="1"/>
          </p:cNvSpPr>
          <p:nvPr>
            <p:ph type="dt" sz="half" idx="10"/>
          </p:nvPr>
        </p:nvSpPr>
        <p:spPr/>
        <p:txBody>
          <a:bodyPr/>
          <a:lstStyle/>
          <a:p>
            <a:fld id="{09974361-CEE1-468D-A4D9-76D6C8BDC30B}"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D97D9FF1-576F-62A9-7F2D-13830A6AB1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60E185-F6C2-AA42-C7F8-95E9481B6B1C}"/>
              </a:ext>
            </a:extLst>
          </p:cNvPr>
          <p:cNvSpPr>
            <a:spLocks noGrp="1"/>
          </p:cNvSpPr>
          <p:nvPr>
            <p:ph type="sldNum" sz="quarter" idx="12"/>
          </p:nvPr>
        </p:nvSpPr>
        <p:spPr/>
        <p:txBody>
          <a:bodyPr/>
          <a:lstStyle/>
          <a:p>
            <a:fld id="{0FD28D06-FB3E-45B3-881F-6607F504F564}" type="slidenum">
              <a:rPr lang="fr-FR" smtClean="0"/>
              <a:t>‹N°›</a:t>
            </a:fld>
            <a:endParaRPr lang="fr-FR"/>
          </a:p>
        </p:txBody>
      </p:sp>
    </p:spTree>
    <p:extLst>
      <p:ext uri="{BB962C8B-B14F-4D97-AF65-F5344CB8AC3E}">
        <p14:creationId xmlns:p14="http://schemas.microsoft.com/office/powerpoint/2010/main" val="245485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E9118-253A-021F-8E72-1029DA5FD6D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85E5C42-32DC-AB4C-35EF-76B9679C1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45F1A89-C15D-C08E-AC15-B3123DD4C637}"/>
              </a:ext>
            </a:extLst>
          </p:cNvPr>
          <p:cNvSpPr>
            <a:spLocks noGrp="1"/>
          </p:cNvSpPr>
          <p:nvPr>
            <p:ph type="dt" sz="half" idx="10"/>
          </p:nvPr>
        </p:nvSpPr>
        <p:spPr/>
        <p:txBody>
          <a:bodyPr/>
          <a:lstStyle/>
          <a:p>
            <a:fld id="{09974361-CEE1-468D-A4D9-76D6C8BDC30B}"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B16EB3B3-52F8-6394-7A94-4F4F93EC43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C868D9-87B8-B0E1-FD84-6DEC08FA2BBB}"/>
              </a:ext>
            </a:extLst>
          </p:cNvPr>
          <p:cNvSpPr>
            <a:spLocks noGrp="1"/>
          </p:cNvSpPr>
          <p:nvPr>
            <p:ph type="sldNum" sz="quarter" idx="12"/>
          </p:nvPr>
        </p:nvSpPr>
        <p:spPr/>
        <p:txBody>
          <a:bodyPr/>
          <a:lstStyle/>
          <a:p>
            <a:fld id="{0FD28D06-FB3E-45B3-881F-6607F504F564}" type="slidenum">
              <a:rPr lang="fr-FR" smtClean="0"/>
              <a:t>‹N°›</a:t>
            </a:fld>
            <a:endParaRPr lang="fr-FR"/>
          </a:p>
        </p:txBody>
      </p:sp>
    </p:spTree>
    <p:extLst>
      <p:ext uri="{BB962C8B-B14F-4D97-AF65-F5344CB8AC3E}">
        <p14:creationId xmlns:p14="http://schemas.microsoft.com/office/powerpoint/2010/main" val="162184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6C6F3B-1D74-E135-A752-B8535DE844C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A463E5-57AB-1DF5-552F-58FA7F350B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ED9488D-5361-E34B-886B-96E2458F3D4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A275779-80CB-D7E0-2614-126338E77229}"/>
              </a:ext>
            </a:extLst>
          </p:cNvPr>
          <p:cNvSpPr>
            <a:spLocks noGrp="1"/>
          </p:cNvSpPr>
          <p:nvPr>
            <p:ph type="dt" sz="half" idx="10"/>
          </p:nvPr>
        </p:nvSpPr>
        <p:spPr/>
        <p:txBody>
          <a:bodyPr/>
          <a:lstStyle/>
          <a:p>
            <a:fld id="{09974361-CEE1-468D-A4D9-76D6C8BDC30B}"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5D60F2D7-2434-A637-268C-106F0526DC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E0D51FF-D3F0-4BAD-5F2E-C8FD22EF55AA}"/>
              </a:ext>
            </a:extLst>
          </p:cNvPr>
          <p:cNvSpPr>
            <a:spLocks noGrp="1"/>
          </p:cNvSpPr>
          <p:nvPr>
            <p:ph type="sldNum" sz="quarter" idx="12"/>
          </p:nvPr>
        </p:nvSpPr>
        <p:spPr/>
        <p:txBody>
          <a:bodyPr/>
          <a:lstStyle/>
          <a:p>
            <a:fld id="{0FD28D06-FB3E-45B3-881F-6607F504F564}" type="slidenum">
              <a:rPr lang="fr-FR" smtClean="0"/>
              <a:t>‹N°›</a:t>
            </a:fld>
            <a:endParaRPr lang="fr-FR"/>
          </a:p>
        </p:txBody>
      </p:sp>
    </p:spTree>
    <p:extLst>
      <p:ext uri="{BB962C8B-B14F-4D97-AF65-F5344CB8AC3E}">
        <p14:creationId xmlns:p14="http://schemas.microsoft.com/office/powerpoint/2010/main" val="193912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B566-4E73-CC8B-8417-375441A4D05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AF498B1-706E-F7D5-2F6A-D7A5D6D025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0FE3134-A241-86C6-5D92-E45E95FDDB0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C8B2938-DCA7-86C1-40FA-ADD471A91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4D093D6-D924-473B-E62D-35CF9608283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6429323-D9C7-2A00-694B-DE06754A3773}"/>
              </a:ext>
            </a:extLst>
          </p:cNvPr>
          <p:cNvSpPr>
            <a:spLocks noGrp="1"/>
          </p:cNvSpPr>
          <p:nvPr>
            <p:ph type="dt" sz="half" idx="10"/>
          </p:nvPr>
        </p:nvSpPr>
        <p:spPr/>
        <p:txBody>
          <a:bodyPr/>
          <a:lstStyle/>
          <a:p>
            <a:fld id="{09974361-CEE1-468D-A4D9-76D6C8BDC30B}" type="datetimeFigureOut">
              <a:rPr lang="fr-FR" smtClean="0"/>
              <a:t>16/03/2026</a:t>
            </a:fld>
            <a:endParaRPr lang="fr-FR"/>
          </a:p>
        </p:txBody>
      </p:sp>
      <p:sp>
        <p:nvSpPr>
          <p:cNvPr id="8" name="Espace réservé du pied de page 7">
            <a:extLst>
              <a:ext uri="{FF2B5EF4-FFF2-40B4-BE49-F238E27FC236}">
                <a16:creationId xmlns:a16="http://schemas.microsoft.com/office/drawing/2014/main" id="{45F29B39-B333-1C6E-B340-8F85AD3ECDD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25807BE-0336-8476-B096-ED1D96E50BB4}"/>
              </a:ext>
            </a:extLst>
          </p:cNvPr>
          <p:cNvSpPr>
            <a:spLocks noGrp="1"/>
          </p:cNvSpPr>
          <p:nvPr>
            <p:ph type="sldNum" sz="quarter" idx="12"/>
          </p:nvPr>
        </p:nvSpPr>
        <p:spPr/>
        <p:txBody>
          <a:bodyPr/>
          <a:lstStyle/>
          <a:p>
            <a:fld id="{0FD28D06-FB3E-45B3-881F-6607F504F564}" type="slidenum">
              <a:rPr lang="fr-FR" smtClean="0"/>
              <a:t>‹N°›</a:t>
            </a:fld>
            <a:endParaRPr lang="fr-FR"/>
          </a:p>
        </p:txBody>
      </p:sp>
    </p:spTree>
    <p:extLst>
      <p:ext uri="{BB962C8B-B14F-4D97-AF65-F5344CB8AC3E}">
        <p14:creationId xmlns:p14="http://schemas.microsoft.com/office/powerpoint/2010/main" val="95740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98609E-B048-51F7-26B5-B8EFAA35B95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CE3EA44-B0B5-67E1-DB5B-E4A3F7F4DE5A}"/>
              </a:ext>
            </a:extLst>
          </p:cNvPr>
          <p:cNvSpPr>
            <a:spLocks noGrp="1"/>
          </p:cNvSpPr>
          <p:nvPr>
            <p:ph type="dt" sz="half" idx="10"/>
          </p:nvPr>
        </p:nvSpPr>
        <p:spPr/>
        <p:txBody>
          <a:bodyPr/>
          <a:lstStyle/>
          <a:p>
            <a:fld id="{09974361-CEE1-468D-A4D9-76D6C8BDC30B}" type="datetimeFigureOut">
              <a:rPr lang="fr-FR" smtClean="0"/>
              <a:t>16/03/2026</a:t>
            </a:fld>
            <a:endParaRPr lang="fr-FR"/>
          </a:p>
        </p:txBody>
      </p:sp>
      <p:sp>
        <p:nvSpPr>
          <p:cNvPr id="4" name="Espace réservé du pied de page 3">
            <a:extLst>
              <a:ext uri="{FF2B5EF4-FFF2-40B4-BE49-F238E27FC236}">
                <a16:creationId xmlns:a16="http://schemas.microsoft.com/office/drawing/2014/main" id="{77104385-6933-05AF-8E7D-DADC5580BC2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C33E291-A56D-F48E-4144-14D03C174DE2}"/>
              </a:ext>
            </a:extLst>
          </p:cNvPr>
          <p:cNvSpPr>
            <a:spLocks noGrp="1"/>
          </p:cNvSpPr>
          <p:nvPr>
            <p:ph type="sldNum" sz="quarter" idx="12"/>
          </p:nvPr>
        </p:nvSpPr>
        <p:spPr/>
        <p:txBody>
          <a:bodyPr/>
          <a:lstStyle/>
          <a:p>
            <a:fld id="{0FD28D06-FB3E-45B3-881F-6607F504F564}" type="slidenum">
              <a:rPr lang="fr-FR" smtClean="0"/>
              <a:t>‹N°›</a:t>
            </a:fld>
            <a:endParaRPr lang="fr-FR"/>
          </a:p>
        </p:txBody>
      </p:sp>
    </p:spTree>
    <p:extLst>
      <p:ext uri="{BB962C8B-B14F-4D97-AF65-F5344CB8AC3E}">
        <p14:creationId xmlns:p14="http://schemas.microsoft.com/office/powerpoint/2010/main" val="408598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3C5551D-6770-241F-A674-A47841D7815C}"/>
              </a:ext>
            </a:extLst>
          </p:cNvPr>
          <p:cNvSpPr>
            <a:spLocks noGrp="1"/>
          </p:cNvSpPr>
          <p:nvPr>
            <p:ph type="dt" sz="half" idx="10"/>
          </p:nvPr>
        </p:nvSpPr>
        <p:spPr/>
        <p:txBody>
          <a:bodyPr/>
          <a:lstStyle/>
          <a:p>
            <a:fld id="{09974361-CEE1-468D-A4D9-76D6C8BDC30B}" type="datetimeFigureOut">
              <a:rPr lang="fr-FR" smtClean="0"/>
              <a:t>16/03/2026</a:t>
            </a:fld>
            <a:endParaRPr lang="fr-FR"/>
          </a:p>
        </p:txBody>
      </p:sp>
      <p:sp>
        <p:nvSpPr>
          <p:cNvPr id="3" name="Espace réservé du pied de page 2">
            <a:extLst>
              <a:ext uri="{FF2B5EF4-FFF2-40B4-BE49-F238E27FC236}">
                <a16:creationId xmlns:a16="http://schemas.microsoft.com/office/drawing/2014/main" id="{F9B3EDF9-E2E8-AC6D-29C3-57B6C671EE1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85DB381-BD95-0B1A-3639-A49957F77ED3}"/>
              </a:ext>
            </a:extLst>
          </p:cNvPr>
          <p:cNvSpPr>
            <a:spLocks noGrp="1"/>
          </p:cNvSpPr>
          <p:nvPr>
            <p:ph type="sldNum" sz="quarter" idx="12"/>
          </p:nvPr>
        </p:nvSpPr>
        <p:spPr/>
        <p:txBody>
          <a:bodyPr/>
          <a:lstStyle/>
          <a:p>
            <a:fld id="{0FD28D06-FB3E-45B3-881F-6607F504F564}" type="slidenum">
              <a:rPr lang="fr-FR" smtClean="0"/>
              <a:t>‹N°›</a:t>
            </a:fld>
            <a:endParaRPr lang="fr-FR"/>
          </a:p>
        </p:txBody>
      </p:sp>
    </p:spTree>
    <p:extLst>
      <p:ext uri="{BB962C8B-B14F-4D97-AF65-F5344CB8AC3E}">
        <p14:creationId xmlns:p14="http://schemas.microsoft.com/office/powerpoint/2010/main" val="239060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371F9-D4B6-58F6-9013-22213393585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40B96DB-15E2-6061-B670-1CDF5A9A6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014E3E8-D03B-253D-6313-630C78FA7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EF21D9-24E3-BC43-0530-F9AB50579523}"/>
              </a:ext>
            </a:extLst>
          </p:cNvPr>
          <p:cNvSpPr>
            <a:spLocks noGrp="1"/>
          </p:cNvSpPr>
          <p:nvPr>
            <p:ph type="dt" sz="half" idx="10"/>
          </p:nvPr>
        </p:nvSpPr>
        <p:spPr/>
        <p:txBody>
          <a:bodyPr/>
          <a:lstStyle/>
          <a:p>
            <a:fld id="{09974361-CEE1-468D-A4D9-76D6C8BDC30B}"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3B0C6D3A-A9FD-4F41-7030-8C7DE1D83F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60CD487-DAA1-D34E-EBF3-4407E2A0629B}"/>
              </a:ext>
            </a:extLst>
          </p:cNvPr>
          <p:cNvSpPr>
            <a:spLocks noGrp="1"/>
          </p:cNvSpPr>
          <p:nvPr>
            <p:ph type="sldNum" sz="quarter" idx="12"/>
          </p:nvPr>
        </p:nvSpPr>
        <p:spPr/>
        <p:txBody>
          <a:bodyPr/>
          <a:lstStyle/>
          <a:p>
            <a:fld id="{0FD28D06-FB3E-45B3-881F-6607F504F564}" type="slidenum">
              <a:rPr lang="fr-FR" smtClean="0"/>
              <a:t>‹N°›</a:t>
            </a:fld>
            <a:endParaRPr lang="fr-FR"/>
          </a:p>
        </p:txBody>
      </p:sp>
    </p:spTree>
    <p:extLst>
      <p:ext uri="{BB962C8B-B14F-4D97-AF65-F5344CB8AC3E}">
        <p14:creationId xmlns:p14="http://schemas.microsoft.com/office/powerpoint/2010/main" val="18548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D9B0F-470F-37C5-AA88-42B2759D1D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1436B41-9677-1799-AB5C-97EF0A6E66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147EA9A-7AAE-DE9C-FD09-B4C469E25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025D52-7124-72E3-F486-3ACA810BCB2E}"/>
              </a:ext>
            </a:extLst>
          </p:cNvPr>
          <p:cNvSpPr>
            <a:spLocks noGrp="1"/>
          </p:cNvSpPr>
          <p:nvPr>
            <p:ph type="dt" sz="half" idx="10"/>
          </p:nvPr>
        </p:nvSpPr>
        <p:spPr/>
        <p:txBody>
          <a:bodyPr/>
          <a:lstStyle/>
          <a:p>
            <a:fld id="{09974361-CEE1-468D-A4D9-76D6C8BDC30B}"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4AA757F8-26E5-4DFE-1DE2-049AB4BF27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DBD0B4-3144-138C-7D8A-699D2D413A95}"/>
              </a:ext>
            </a:extLst>
          </p:cNvPr>
          <p:cNvSpPr>
            <a:spLocks noGrp="1"/>
          </p:cNvSpPr>
          <p:nvPr>
            <p:ph type="sldNum" sz="quarter" idx="12"/>
          </p:nvPr>
        </p:nvSpPr>
        <p:spPr/>
        <p:txBody>
          <a:bodyPr/>
          <a:lstStyle/>
          <a:p>
            <a:fld id="{0FD28D06-FB3E-45B3-881F-6607F504F564}" type="slidenum">
              <a:rPr lang="fr-FR" smtClean="0"/>
              <a:t>‹N°›</a:t>
            </a:fld>
            <a:endParaRPr lang="fr-FR"/>
          </a:p>
        </p:txBody>
      </p:sp>
    </p:spTree>
    <p:extLst>
      <p:ext uri="{BB962C8B-B14F-4D97-AF65-F5344CB8AC3E}">
        <p14:creationId xmlns:p14="http://schemas.microsoft.com/office/powerpoint/2010/main" val="90871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8307434-084B-5889-1AE1-D8250204D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0DDA54C-3B69-09F4-D851-08E194CA1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1D61DD-DA59-8EB6-29A6-995FEE99F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74361-CEE1-468D-A4D9-76D6C8BDC30B}"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B854B36F-5A69-1CCA-2C47-A44EAD5C90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6A8B458-6F3E-9159-E7CF-29CBCB467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28D06-FB3E-45B3-881F-6607F504F564}" type="slidenum">
              <a:rPr lang="fr-FR" smtClean="0"/>
              <a:t>‹N°›</a:t>
            </a:fld>
            <a:endParaRPr lang="fr-FR"/>
          </a:p>
        </p:txBody>
      </p:sp>
    </p:spTree>
    <p:extLst>
      <p:ext uri="{BB962C8B-B14F-4D97-AF65-F5344CB8AC3E}">
        <p14:creationId xmlns:p14="http://schemas.microsoft.com/office/powerpoint/2010/main" val="302188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ccuweather.com/fr/ca/montreal/h3a/weather-forecast/5618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atgpt.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551384" y="1061243"/>
            <a:ext cx="11161240" cy="1727448"/>
          </a:xfrm>
        </p:spPr>
        <p:txBody>
          <a:bodyPr rtlCol="0"/>
          <a:lstStyle/>
          <a:p>
            <a:pPr algn="ctr" rtl="0"/>
            <a:r>
              <a:rPr lang="fr-FR" dirty="0">
                <a:solidFill>
                  <a:srgbClr val="FF0000"/>
                </a:solidFill>
              </a:rPr>
              <a:t>C</a:t>
            </a:r>
            <a:r>
              <a:rPr lang="fr-FR" dirty="0"/>
              <a:t>lub </a:t>
            </a:r>
            <a:r>
              <a:rPr lang="fr-FR" dirty="0">
                <a:solidFill>
                  <a:srgbClr val="FF0000"/>
                </a:solidFill>
              </a:rPr>
              <a:t>I</a:t>
            </a:r>
            <a:r>
              <a:rPr lang="fr-FR" dirty="0"/>
              <a:t>nformatique </a:t>
            </a:r>
            <a:r>
              <a:rPr lang="fr-FR" dirty="0" err="1">
                <a:solidFill>
                  <a:srgbClr val="FF0000"/>
                </a:solidFill>
              </a:rPr>
              <a:t>G</a:t>
            </a:r>
            <a:r>
              <a:rPr lang="fr-FR" dirty="0" err="1"/>
              <a:t>ennois</a:t>
            </a:r>
            <a:endParaRPr lang="fr-FR" dirty="0"/>
          </a:p>
        </p:txBody>
      </p:sp>
      <p:sp>
        <p:nvSpPr>
          <p:cNvPr id="4" name="Sous-titre 3"/>
          <p:cNvSpPr>
            <a:spLocks noGrp="1"/>
          </p:cNvSpPr>
          <p:nvPr>
            <p:ph type="subTitle" idx="1"/>
          </p:nvPr>
        </p:nvSpPr>
        <p:spPr>
          <a:xfrm>
            <a:off x="1847528" y="4077072"/>
            <a:ext cx="8229600" cy="1219200"/>
          </a:xfrm>
        </p:spPr>
        <p:txBody>
          <a:bodyPr rtlCol="0">
            <a:normAutofit/>
          </a:bodyPr>
          <a:lstStyle/>
          <a:p>
            <a:pPr algn="ctr" rtl="0"/>
            <a:r>
              <a:rPr lang="fr-FR" sz="3600" dirty="0"/>
              <a:t>Atelier – L’Intelligence Artificielle</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368" y="3645025"/>
            <a:ext cx="2956816" cy="2920237"/>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29287-1AC0-7967-25B0-8E26CA6465B9}"/>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8374F78C-21A6-8BD4-DB6E-745627C2B349}"/>
              </a:ext>
            </a:extLst>
          </p:cNvPr>
          <p:cNvSpPr>
            <a:spLocks noGrp="1"/>
          </p:cNvSpPr>
          <p:nvPr>
            <p:ph type="title"/>
          </p:nvPr>
        </p:nvSpPr>
        <p:spPr>
          <a:xfrm>
            <a:off x="-28343" y="0"/>
            <a:ext cx="12188825" cy="987896"/>
          </a:xfrm>
        </p:spPr>
        <p:txBody>
          <a:bodyPr rtlCol="0">
            <a:normAutofit/>
          </a:bodyPr>
          <a:lstStyle/>
          <a:p>
            <a:pPr algn="ctr"/>
            <a:r>
              <a:rPr lang="fr-FR" sz="4800" b="1" dirty="0"/>
              <a:t>L’intelligence artificielle</a:t>
            </a:r>
          </a:p>
        </p:txBody>
      </p:sp>
      <p:sp>
        <p:nvSpPr>
          <p:cNvPr id="2" name="Espace réservé du contenu 1">
            <a:extLst>
              <a:ext uri="{FF2B5EF4-FFF2-40B4-BE49-F238E27FC236}">
                <a16:creationId xmlns:a16="http://schemas.microsoft.com/office/drawing/2014/main" id="{CCAA5AE0-4428-D8D9-A3F5-DDABBE045311}"/>
              </a:ext>
            </a:extLst>
          </p:cNvPr>
          <p:cNvSpPr>
            <a:spLocks noGrp="1"/>
          </p:cNvSpPr>
          <p:nvPr>
            <p:ph idx="1"/>
          </p:nvPr>
        </p:nvSpPr>
        <p:spPr>
          <a:xfrm>
            <a:off x="1588" y="1176536"/>
            <a:ext cx="12188825" cy="5681464"/>
          </a:xfrm>
        </p:spPr>
        <p:txBody>
          <a:bodyPr>
            <a:normAutofit/>
          </a:bodyPr>
          <a:lstStyle/>
          <a:p>
            <a:r>
              <a:rPr lang="fr-FR" sz="2000" dirty="0"/>
              <a:t> </a:t>
            </a:r>
            <a:r>
              <a:rPr lang="fr-FR" b="1" dirty="0"/>
              <a:t>l'IA dans les smartphones :</a:t>
            </a:r>
          </a:p>
          <a:p>
            <a:endParaRPr lang="fr-FR" b="1" dirty="0"/>
          </a:p>
          <a:p>
            <a:pPr lvl="1"/>
            <a:r>
              <a:rPr lang="fr-FR" dirty="0"/>
              <a:t>Votre smartphone dispose de plusieurs fonctions qui utilisent l'intelligence artificielle, que vous le sachiez ou non. Les assistants vocaux intelligents intégrés et même le mode portrait de l'appareil photo du smartphone utilisent l'intelligence artificielle pour accomplir leur tâche. (Gemini que l’on verra un peu plus tard)</a:t>
            </a:r>
          </a:p>
          <a:p>
            <a:pPr lvl="1"/>
            <a:endParaRPr lang="fr-FR" dirty="0"/>
          </a:p>
          <a:p>
            <a:r>
              <a:rPr lang="fr-FR" dirty="0"/>
              <a:t> </a:t>
            </a:r>
            <a:r>
              <a:rPr lang="fr-FR" b="1" dirty="0"/>
              <a:t>navigation :</a:t>
            </a:r>
          </a:p>
          <a:p>
            <a:endParaRPr lang="fr-FR" b="1" dirty="0"/>
          </a:p>
          <a:p>
            <a:pPr lvl="1"/>
            <a:r>
              <a:rPr lang="fr-FR" dirty="0"/>
              <a:t>Plusieurs services de navigation sont rendus possibles par l'intelligence artificielle. De tels services utilisent des données pour fournir des informations sur le trafic et des itinéraires précis afin de permettre aux automobilistes d'éviter les retards et d'arriver à temps à leur destination. La même technologie est également utilisée dans les voitures à conduite autonome.</a:t>
            </a:r>
          </a:p>
          <a:p>
            <a:pPr marL="0" lvl="1" indent="0"/>
            <a:endParaRPr lang="fr-FR" dirty="0"/>
          </a:p>
          <a:p>
            <a:pPr lvl="1"/>
            <a:endParaRPr lang="fr-FR" dirty="0"/>
          </a:p>
          <a:p>
            <a:pPr marL="0" lvl="2" indent="0"/>
            <a:endParaRPr lang="fr-FR" sz="2400" dirty="0"/>
          </a:p>
        </p:txBody>
      </p:sp>
      <p:sp>
        <p:nvSpPr>
          <p:cNvPr id="6" name="Espace réservé du contenu 1">
            <a:extLst>
              <a:ext uri="{FF2B5EF4-FFF2-40B4-BE49-F238E27FC236}">
                <a16:creationId xmlns:a16="http://schemas.microsoft.com/office/drawing/2014/main" id="{FF52BEDD-EF62-80CB-2B24-9485E80DBB36}"/>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159678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DA765-CE40-D636-F2C4-9E17DBEA6C4D}"/>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A153EB13-DD3F-02A6-2F4F-35C68E7467BF}"/>
              </a:ext>
            </a:extLst>
          </p:cNvPr>
          <p:cNvSpPr>
            <a:spLocks noGrp="1"/>
          </p:cNvSpPr>
          <p:nvPr>
            <p:ph type="title"/>
          </p:nvPr>
        </p:nvSpPr>
        <p:spPr>
          <a:xfrm>
            <a:off x="-28343" y="0"/>
            <a:ext cx="12188825" cy="987896"/>
          </a:xfrm>
        </p:spPr>
        <p:txBody>
          <a:bodyPr rtlCol="0">
            <a:normAutofit/>
          </a:bodyPr>
          <a:lstStyle/>
          <a:p>
            <a:pPr algn="ctr"/>
            <a:r>
              <a:rPr lang="fr-FR" sz="4800" b="1" dirty="0"/>
              <a:t>L’intelligence artificielle</a:t>
            </a:r>
          </a:p>
        </p:txBody>
      </p:sp>
      <p:sp>
        <p:nvSpPr>
          <p:cNvPr id="2" name="Espace réservé du contenu 1">
            <a:extLst>
              <a:ext uri="{FF2B5EF4-FFF2-40B4-BE49-F238E27FC236}">
                <a16:creationId xmlns:a16="http://schemas.microsoft.com/office/drawing/2014/main" id="{0BD82BD2-0790-B296-04A5-CD744AE81A80}"/>
              </a:ext>
            </a:extLst>
          </p:cNvPr>
          <p:cNvSpPr>
            <a:spLocks noGrp="1"/>
          </p:cNvSpPr>
          <p:nvPr>
            <p:ph idx="1"/>
          </p:nvPr>
        </p:nvSpPr>
        <p:spPr>
          <a:xfrm>
            <a:off x="1588" y="1176536"/>
            <a:ext cx="12188825" cy="5681464"/>
          </a:xfrm>
        </p:spPr>
        <p:txBody>
          <a:bodyPr>
            <a:normAutofit lnSpcReduction="10000"/>
          </a:bodyPr>
          <a:lstStyle/>
          <a:p>
            <a:r>
              <a:rPr lang="fr-FR" sz="2000" dirty="0"/>
              <a:t> </a:t>
            </a:r>
            <a:r>
              <a:rPr lang="fr-FR" b="1" dirty="0"/>
              <a:t>Banque et finance :</a:t>
            </a:r>
          </a:p>
          <a:p>
            <a:endParaRPr lang="fr-FR" b="1" dirty="0"/>
          </a:p>
          <a:p>
            <a:pPr lvl="1"/>
            <a:r>
              <a:rPr lang="fr-FR" dirty="0"/>
              <a:t>Les banques utilisent des algorithmes d'apprentissage automatique dans leurs applications mobiles. Votre application bancaire est capable de reconnaître votre écriture. Cela vous évite d'avoir à taper un chèque. </a:t>
            </a:r>
          </a:p>
          <a:p>
            <a:pPr lvl="1"/>
            <a:r>
              <a:rPr lang="fr-FR" dirty="0"/>
              <a:t>Les banques utilisent également l'intelligence artificielle pour détecter les activités frauduleuses, ce qui leur permet de savoir si quelqu'un essaie de se faire passer pour vous.</a:t>
            </a:r>
          </a:p>
          <a:p>
            <a:pPr marL="0" lvl="2" indent="0">
              <a:buNone/>
            </a:pPr>
            <a:endParaRPr lang="fr-FR" dirty="0"/>
          </a:p>
          <a:p>
            <a:r>
              <a:rPr lang="fr-FR" b="1" dirty="0"/>
              <a:t>sécurité et surveillance :</a:t>
            </a:r>
          </a:p>
          <a:p>
            <a:endParaRPr lang="fr-FR" b="1" dirty="0"/>
          </a:p>
          <a:p>
            <a:pPr lvl="1"/>
            <a:r>
              <a:rPr lang="fr-FR" dirty="0"/>
              <a:t>L'utilisation de l'intelligence artificielle dans la surveillance est aujourd'hui en plein essor. Étant donné que de nombreuses caméras sont installées dans un réseau de sécurité et de surveillance, il devient difficile de les surveiller toutes manuellement. L'intelligence artificielle peut aider en analysant et en surveillant 24 heures sur 24 les transmissions vidéo de ces caméras. Cela signifie que les gens ne doivent plus passer leur temps à effectuer des tâches aussi ennuyeuses. </a:t>
            </a:r>
          </a:p>
          <a:p>
            <a:pPr marL="0" lvl="2" indent="0"/>
            <a:endParaRPr lang="fr-FR" sz="2400" dirty="0"/>
          </a:p>
        </p:txBody>
      </p:sp>
      <p:sp>
        <p:nvSpPr>
          <p:cNvPr id="6" name="Espace réservé du contenu 1">
            <a:extLst>
              <a:ext uri="{FF2B5EF4-FFF2-40B4-BE49-F238E27FC236}">
                <a16:creationId xmlns:a16="http://schemas.microsoft.com/office/drawing/2014/main" id="{99FD346E-8598-127D-3A7F-969C72B8C0E3}"/>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43205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4B24A-5AFB-DD66-704C-613EC03862C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8039C423-5C5D-9E45-93EF-8D61FC4D2064}"/>
              </a:ext>
            </a:extLst>
          </p:cNvPr>
          <p:cNvSpPr>
            <a:spLocks noGrp="1"/>
          </p:cNvSpPr>
          <p:nvPr>
            <p:ph type="title"/>
          </p:nvPr>
        </p:nvSpPr>
        <p:spPr>
          <a:xfrm>
            <a:off x="-28343" y="0"/>
            <a:ext cx="12188825" cy="987896"/>
          </a:xfrm>
        </p:spPr>
        <p:txBody>
          <a:bodyPr rtlCol="0">
            <a:normAutofit/>
          </a:bodyPr>
          <a:lstStyle/>
          <a:p>
            <a:pPr algn="ctr"/>
            <a:r>
              <a:rPr lang="fr-FR" sz="4800" b="1" dirty="0"/>
              <a:t>L’intelligence artificielle</a:t>
            </a:r>
          </a:p>
        </p:txBody>
      </p:sp>
      <p:sp>
        <p:nvSpPr>
          <p:cNvPr id="2" name="Espace réservé du contenu 1">
            <a:extLst>
              <a:ext uri="{FF2B5EF4-FFF2-40B4-BE49-F238E27FC236}">
                <a16:creationId xmlns:a16="http://schemas.microsoft.com/office/drawing/2014/main" id="{3BB633F0-3775-B8C9-369C-7827D177CEEB}"/>
              </a:ext>
            </a:extLst>
          </p:cNvPr>
          <p:cNvSpPr>
            <a:spLocks noGrp="1"/>
          </p:cNvSpPr>
          <p:nvPr>
            <p:ph idx="1"/>
          </p:nvPr>
        </p:nvSpPr>
        <p:spPr>
          <a:xfrm>
            <a:off x="1588" y="1176536"/>
            <a:ext cx="12188825" cy="5681464"/>
          </a:xfrm>
        </p:spPr>
        <p:txBody>
          <a:bodyPr>
            <a:normAutofit/>
          </a:bodyPr>
          <a:lstStyle/>
          <a:p>
            <a:r>
              <a:rPr lang="fr-FR" sz="2000" dirty="0"/>
              <a:t> </a:t>
            </a:r>
            <a:r>
              <a:rPr lang="fr-FR" b="1" dirty="0"/>
              <a:t>communication par courrier électronique :</a:t>
            </a:r>
          </a:p>
          <a:p>
            <a:endParaRPr lang="fr-FR" b="1" dirty="0"/>
          </a:p>
          <a:p>
            <a:pPr lvl="1"/>
            <a:r>
              <a:rPr lang="fr-FR" dirty="0"/>
              <a:t>Vous avez peut-être déjà vu vos e-mails de spam être automatiquement déplacés vers la boîte de réception des spams. Google a utilisé l'intelligence artificielle pour s'assurer que presque tous les messages électroniques qui arrivent dans votre boîte de réception sont authentiques.</a:t>
            </a:r>
          </a:p>
          <a:p>
            <a:pPr lvl="1"/>
            <a:r>
              <a:rPr lang="fr-FR" dirty="0"/>
              <a:t>Grâce à de nouvelles fonctionnalités soutenues par l'intelligence artificielle, telles que Smart </a:t>
            </a:r>
            <a:r>
              <a:rPr lang="fr-FR" dirty="0" err="1"/>
              <a:t>Reply</a:t>
            </a:r>
            <a:r>
              <a:rPr lang="fr-FR" dirty="0"/>
              <a:t>, Gmail vous aide à gagner du temps en suggérant des réponses aux messages les plus fréquents, ce qui vous permet d'envoyer rapidement un e-mail de suivi sans avoir à effectuer une saisie importante.</a:t>
            </a:r>
          </a:p>
          <a:p>
            <a:pPr marL="0" lvl="2" indent="0">
              <a:buNone/>
            </a:pPr>
            <a:endParaRPr lang="fr-FR" sz="2400" dirty="0"/>
          </a:p>
        </p:txBody>
      </p:sp>
      <p:sp>
        <p:nvSpPr>
          <p:cNvPr id="6" name="Espace réservé du contenu 1">
            <a:extLst>
              <a:ext uri="{FF2B5EF4-FFF2-40B4-BE49-F238E27FC236}">
                <a16:creationId xmlns:a16="http://schemas.microsoft.com/office/drawing/2014/main" id="{01DF8A1D-0A63-B4A0-0DFA-B1364EDACD48}"/>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198462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3F959-208C-B2D1-45D1-0DD578F4773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217503C3-72B4-65E8-21A5-4C34D12A1F9D}"/>
              </a:ext>
            </a:extLst>
          </p:cNvPr>
          <p:cNvSpPr>
            <a:spLocks noGrp="1"/>
          </p:cNvSpPr>
          <p:nvPr>
            <p:ph type="title"/>
          </p:nvPr>
        </p:nvSpPr>
        <p:spPr>
          <a:xfrm>
            <a:off x="-28343" y="0"/>
            <a:ext cx="12188825" cy="987896"/>
          </a:xfrm>
        </p:spPr>
        <p:txBody>
          <a:bodyPr rtlCol="0">
            <a:normAutofit/>
          </a:bodyPr>
          <a:lstStyle/>
          <a:p>
            <a:pPr algn="ctr"/>
            <a:r>
              <a:rPr lang="fr-FR" sz="4800" b="1" dirty="0"/>
              <a:t>L’intelligence artificielle</a:t>
            </a:r>
          </a:p>
        </p:txBody>
      </p:sp>
      <p:sp>
        <p:nvSpPr>
          <p:cNvPr id="2" name="Espace réservé du contenu 1">
            <a:extLst>
              <a:ext uri="{FF2B5EF4-FFF2-40B4-BE49-F238E27FC236}">
                <a16:creationId xmlns:a16="http://schemas.microsoft.com/office/drawing/2014/main" id="{5F56B607-E996-5EF8-093E-0B56C3BD4F42}"/>
              </a:ext>
            </a:extLst>
          </p:cNvPr>
          <p:cNvSpPr>
            <a:spLocks noGrp="1"/>
          </p:cNvSpPr>
          <p:nvPr>
            <p:ph idx="1"/>
          </p:nvPr>
        </p:nvSpPr>
        <p:spPr>
          <a:xfrm>
            <a:off x="1588" y="1176536"/>
            <a:ext cx="12188825" cy="5681464"/>
          </a:xfrm>
        </p:spPr>
        <p:txBody>
          <a:bodyPr>
            <a:normAutofit lnSpcReduction="10000"/>
          </a:bodyPr>
          <a:lstStyle/>
          <a:p>
            <a:r>
              <a:rPr lang="fr-FR" sz="2000" dirty="0"/>
              <a:t> </a:t>
            </a:r>
            <a:r>
              <a:rPr lang="fr-FR" b="1" dirty="0"/>
              <a:t>soins de santé :</a:t>
            </a:r>
          </a:p>
          <a:p>
            <a:endParaRPr lang="fr-FR" b="1" dirty="0"/>
          </a:p>
          <a:p>
            <a:pPr lvl="1"/>
            <a:r>
              <a:rPr lang="fr-FR" dirty="0"/>
              <a:t>L'intelligence artificielle dans le domaine de la santé est une manière nouvelle et passionnante d'envisager le diagnostic et le traitement des maladies. Grâce à l'intelligence artificielle, les médecins et les professionnels de la santé ont accès à plus d'informations sur les patients que jamais auparavant. Cela a ouvert de nouvelles dimensions dans le domaine de la santé.</a:t>
            </a:r>
          </a:p>
          <a:p>
            <a:pPr lvl="1"/>
            <a:r>
              <a:rPr lang="fr-FR" dirty="0"/>
              <a:t>Avec l'introduction de machines contrôlées par l'IA, il est devenu beaucoup plus facile de détecter les maladies et de diagnostiquer les patients avec une précision qui n'était pas possible auparavant dans le monde de la médecine.</a:t>
            </a:r>
          </a:p>
          <a:p>
            <a:pPr lvl="1"/>
            <a:endParaRPr lang="fr-FR" dirty="0"/>
          </a:p>
          <a:p>
            <a:pPr lvl="2"/>
            <a:r>
              <a:rPr lang="fr-FR" dirty="0"/>
              <a:t>détection précoce de la septicémie: les systèmes d’IA déployés dans les unités de soins intensifs peuvent prévoir l’apparition de la septicémie, potentiellement mortelle, et ce plusieurs heures avant l’apparition de symptômes cliniques, ce qui permet une intervention rapide;</a:t>
            </a:r>
          </a:p>
          <a:p>
            <a:pPr lvl="2"/>
            <a:r>
              <a:rPr lang="fr-FR" dirty="0"/>
              <a:t>détection du cancer du sein fondée sur l’IA: les systèmes d’IA utilisés dans le dépistage par mammographie peuvent identifier avec une précision remarquable des signes précoces de cancer du sein, dépassant souvent les capacités des radiologues humains.</a:t>
            </a:r>
          </a:p>
          <a:p>
            <a:pPr marL="0" lvl="2" indent="0"/>
            <a:endParaRPr lang="fr-FR" sz="2400" dirty="0"/>
          </a:p>
        </p:txBody>
      </p:sp>
      <p:sp>
        <p:nvSpPr>
          <p:cNvPr id="6" name="Espace réservé du contenu 1">
            <a:extLst>
              <a:ext uri="{FF2B5EF4-FFF2-40B4-BE49-F238E27FC236}">
                <a16:creationId xmlns:a16="http://schemas.microsoft.com/office/drawing/2014/main" id="{8AF70A9A-B76A-BD18-2C74-2CDA9A8EE494}"/>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204103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62251-0E5E-620D-1B6C-F31E6905DFCE}"/>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5DE0B07F-0750-2A29-A6D1-C90EF2AD1940}"/>
              </a:ext>
            </a:extLst>
          </p:cNvPr>
          <p:cNvSpPr>
            <a:spLocks noGrp="1"/>
          </p:cNvSpPr>
          <p:nvPr>
            <p:ph type="title"/>
          </p:nvPr>
        </p:nvSpPr>
        <p:spPr>
          <a:xfrm>
            <a:off x="-28343" y="0"/>
            <a:ext cx="12188825" cy="987896"/>
          </a:xfrm>
        </p:spPr>
        <p:txBody>
          <a:bodyPr rtlCol="0">
            <a:normAutofit/>
          </a:bodyPr>
          <a:lstStyle/>
          <a:p>
            <a:pPr algn="ctr"/>
            <a:r>
              <a:rPr lang="fr-FR" sz="4800" b="1" dirty="0"/>
              <a:t>L’intelligence artificielle</a:t>
            </a:r>
          </a:p>
        </p:txBody>
      </p:sp>
      <p:sp>
        <p:nvSpPr>
          <p:cNvPr id="2" name="Espace réservé du contenu 1">
            <a:extLst>
              <a:ext uri="{FF2B5EF4-FFF2-40B4-BE49-F238E27FC236}">
                <a16:creationId xmlns:a16="http://schemas.microsoft.com/office/drawing/2014/main" id="{56B366B3-A96E-5019-4295-DEE46029E0D5}"/>
              </a:ext>
            </a:extLst>
          </p:cNvPr>
          <p:cNvSpPr>
            <a:spLocks noGrp="1"/>
          </p:cNvSpPr>
          <p:nvPr>
            <p:ph idx="1"/>
          </p:nvPr>
        </p:nvSpPr>
        <p:spPr>
          <a:xfrm>
            <a:off x="1588" y="1176536"/>
            <a:ext cx="12188825" cy="5681464"/>
          </a:xfrm>
        </p:spPr>
        <p:txBody>
          <a:bodyPr>
            <a:normAutofit/>
          </a:bodyPr>
          <a:lstStyle/>
          <a:p>
            <a:pPr marL="0" lvl="2" indent="0"/>
            <a:r>
              <a:rPr lang="fr-FR" dirty="0"/>
              <a:t> </a:t>
            </a:r>
            <a:r>
              <a:rPr lang="fr-FR" sz="2799" b="1" dirty="0"/>
              <a:t>La météo :  </a:t>
            </a:r>
          </a:p>
          <a:p>
            <a:pPr marL="0" lvl="2" indent="0"/>
            <a:endParaRPr lang="fr-FR" sz="2799" b="1" dirty="0"/>
          </a:p>
          <a:p>
            <a:pPr marL="457063" lvl="3" indent="0"/>
            <a:r>
              <a:rPr lang="fr-FR" sz="2599" b="1" dirty="0"/>
              <a:t> </a:t>
            </a:r>
            <a:r>
              <a:rPr lang="fr-FR" sz="2800" dirty="0"/>
              <a:t>L'intelligence artificielle est devenue indispensable dans le domaine de la météo, apportant une </a:t>
            </a:r>
            <a:r>
              <a:rPr lang="fr-FR" sz="2800" b="1" dirty="0"/>
              <a:t>précision et une fiabilité accrues aux prévisions</a:t>
            </a:r>
            <a:r>
              <a:rPr lang="fr-FR" sz="2800" dirty="0"/>
              <a:t>. Les services météorologiques modernes, tels que ceux proposés par des </a:t>
            </a:r>
            <a:r>
              <a:rPr lang="fr-FR" sz="2800" b="1" dirty="0"/>
              <a:t>applications comme Weather.com ou des plateformes comme </a:t>
            </a:r>
            <a:r>
              <a:rPr lang="fr-FR" sz="2800" b="1" dirty="0">
                <a:hlinkClick r:id="rId3">
                  <a:extLst>
                    <a:ext uri="{A12FA001-AC4F-418D-AE19-62706E023703}">
                      <ahyp:hlinkClr xmlns:ahyp="http://schemas.microsoft.com/office/drawing/2018/hyperlinkcolor" val="tx"/>
                    </a:ext>
                  </a:extLst>
                </a:hlinkClick>
              </a:rPr>
              <a:t>AccuWeather</a:t>
            </a:r>
            <a:r>
              <a:rPr lang="fr-FR" sz="2800" dirty="0"/>
              <a:t>, utilisent des algorithmes d'IA pour analyser d'énormes quantités de données météorologiques en temps réel.</a:t>
            </a:r>
            <a:endParaRPr lang="fr-FR" sz="2599" b="1" dirty="0"/>
          </a:p>
        </p:txBody>
      </p:sp>
      <p:sp>
        <p:nvSpPr>
          <p:cNvPr id="6" name="Espace réservé du contenu 1">
            <a:extLst>
              <a:ext uri="{FF2B5EF4-FFF2-40B4-BE49-F238E27FC236}">
                <a16:creationId xmlns:a16="http://schemas.microsoft.com/office/drawing/2014/main" id="{27B73BEF-5642-7FD3-93F6-9DDF964C7377}"/>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111204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3994-3D36-F047-6AAF-357E51063E9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22C617EE-32E5-83DE-655E-3E006FDEA736}"/>
              </a:ext>
            </a:extLst>
          </p:cNvPr>
          <p:cNvSpPr>
            <a:spLocks noGrp="1"/>
          </p:cNvSpPr>
          <p:nvPr>
            <p:ph type="title"/>
          </p:nvPr>
        </p:nvSpPr>
        <p:spPr>
          <a:xfrm>
            <a:off x="-28343" y="0"/>
            <a:ext cx="12188825" cy="987896"/>
          </a:xfrm>
        </p:spPr>
        <p:txBody>
          <a:bodyPr rtlCol="0">
            <a:normAutofit/>
          </a:bodyPr>
          <a:lstStyle/>
          <a:p>
            <a:pPr algn="ctr"/>
            <a:r>
              <a:rPr lang="fr-FR" sz="4800" b="1" dirty="0"/>
              <a:t>Les différentes IA que vous pouvez utiliser</a:t>
            </a:r>
          </a:p>
        </p:txBody>
      </p:sp>
      <p:sp>
        <p:nvSpPr>
          <p:cNvPr id="2" name="Espace réservé du contenu 1">
            <a:extLst>
              <a:ext uri="{FF2B5EF4-FFF2-40B4-BE49-F238E27FC236}">
                <a16:creationId xmlns:a16="http://schemas.microsoft.com/office/drawing/2014/main" id="{F547E8F6-F6F0-8B38-89EC-71A88BE6C0EE}"/>
              </a:ext>
            </a:extLst>
          </p:cNvPr>
          <p:cNvSpPr>
            <a:spLocks noGrp="1"/>
          </p:cNvSpPr>
          <p:nvPr>
            <p:ph idx="1"/>
          </p:nvPr>
        </p:nvSpPr>
        <p:spPr>
          <a:xfrm>
            <a:off x="1588" y="1556792"/>
            <a:ext cx="12188824" cy="5301208"/>
          </a:xfrm>
        </p:spPr>
        <p:txBody>
          <a:bodyPr>
            <a:normAutofit/>
          </a:bodyPr>
          <a:lstStyle/>
          <a:p>
            <a:pPr marL="0" lvl="2" indent="0"/>
            <a:r>
              <a:rPr lang="fr-FR" sz="2799" b="1" dirty="0"/>
              <a:t> ChatGPT :  </a:t>
            </a:r>
          </a:p>
          <a:p>
            <a:pPr marL="0" lvl="2" indent="0"/>
            <a:endParaRPr lang="fr-FR" sz="2799" b="1" dirty="0"/>
          </a:p>
          <a:p>
            <a:pPr lvl="1"/>
            <a:r>
              <a:rPr lang="fr-FR" sz="2199" b="1" dirty="0"/>
              <a:t> </a:t>
            </a:r>
            <a:r>
              <a:rPr lang="fr-FR" dirty="0"/>
              <a:t>ChatGPT</a:t>
            </a:r>
            <a:r>
              <a:rPr lang="fr-FR" dirty="0">
                <a:hlinkClick r:id="rId3"/>
              </a:rPr>
              <a:t> </a:t>
            </a:r>
            <a:r>
              <a:rPr lang="fr-FR" dirty="0"/>
              <a:t>est une IA conversationnelle développée par la société américaine </a:t>
            </a:r>
            <a:r>
              <a:rPr lang="fr-FR" dirty="0" err="1"/>
              <a:t>OpenAI</a:t>
            </a:r>
            <a:r>
              <a:rPr lang="fr-FR" dirty="0"/>
              <a:t>. Il fonctionne comme un </a:t>
            </a:r>
            <a:r>
              <a:rPr lang="fr-FR" dirty="0" err="1"/>
              <a:t>chatbot</a:t>
            </a:r>
            <a:r>
              <a:rPr lang="fr-FR" dirty="0"/>
              <a:t> intelligent capable de produire du contenu écrit de haute qualité, notamment des e-mails, des articles, des rapports, des scripts, etc., à partir de simples instructions.</a:t>
            </a:r>
          </a:p>
          <a:p>
            <a:pPr lvl="1"/>
            <a:r>
              <a:rPr lang="fr-FR" dirty="0"/>
              <a:t>Dans ses dernières versions, ChatGPT est devenu entièrement multimodal, permettant aux utilisateurs d'interagir par le biais de textes, d'images, de sons et d'analyses de documents. Il peut également prendre en charge des flux de travail avancés grâce à des agents d'IA qui automatisent plusieurs tâches en séquence.</a:t>
            </a:r>
          </a:p>
          <a:p>
            <a:pPr lvl="1"/>
            <a:r>
              <a:rPr lang="fr-FR" dirty="0"/>
              <a:t>ChatGPT est disponible à la fois en version gratuite avec des fonctionnalités limitées et en plans payants offrant des performances améliorées, des outils avancés et des fonctionnalités collaboratives.</a:t>
            </a:r>
          </a:p>
          <a:p>
            <a:pPr marL="457063" lvl="3" indent="0"/>
            <a:endParaRPr lang="fr-FR" sz="2599" b="1" dirty="0"/>
          </a:p>
        </p:txBody>
      </p:sp>
      <p:sp>
        <p:nvSpPr>
          <p:cNvPr id="6" name="Espace réservé du contenu 1">
            <a:extLst>
              <a:ext uri="{FF2B5EF4-FFF2-40B4-BE49-F238E27FC236}">
                <a16:creationId xmlns:a16="http://schemas.microsoft.com/office/drawing/2014/main" id="{8071551A-3828-6B55-F93B-73715FB71A8D}"/>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126023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8C477-40FA-1BB3-22F7-9105C5CCA19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CFE471F-41F2-8348-A64E-19790A7DE918}"/>
              </a:ext>
            </a:extLst>
          </p:cNvPr>
          <p:cNvSpPr>
            <a:spLocks noGrp="1"/>
          </p:cNvSpPr>
          <p:nvPr>
            <p:ph type="title"/>
          </p:nvPr>
        </p:nvSpPr>
        <p:spPr>
          <a:xfrm>
            <a:off x="-28343" y="0"/>
            <a:ext cx="12188825" cy="987896"/>
          </a:xfrm>
        </p:spPr>
        <p:txBody>
          <a:bodyPr rtlCol="0">
            <a:normAutofit/>
          </a:bodyPr>
          <a:lstStyle/>
          <a:p>
            <a:pPr algn="ctr"/>
            <a:r>
              <a:rPr lang="fr-FR" sz="4800" b="1" dirty="0"/>
              <a:t>Les différentes IA que vous pouvez utiliser</a:t>
            </a:r>
          </a:p>
        </p:txBody>
      </p:sp>
      <p:sp>
        <p:nvSpPr>
          <p:cNvPr id="2" name="Espace réservé du contenu 1">
            <a:extLst>
              <a:ext uri="{FF2B5EF4-FFF2-40B4-BE49-F238E27FC236}">
                <a16:creationId xmlns:a16="http://schemas.microsoft.com/office/drawing/2014/main" id="{499A01B2-1C0E-C82E-615A-68AF71982BC4}"/>
              </a:ext>
            </a:extLst>
          </p:cNvPr>
          <p:cNvSpPr>
            <a:spLocks noGrp="1"/>
          </p:cNvSpPr>
          <p:nvPr>
            <p:ph idx="1"/>
          </p:nvPr>
        </p:nvSpPr>
        <p:spPr>
          <a:xfrm>
            <a:off x="1588" y="1556792"/>
            <a:ext cx="12188824" cy="5301208"/>
          </a:xfrm>
        </p:spPr>
        <p:txBody>
          <a:bodyPr>
            <a:normAutofit/>
          </a:bodyPr>
          <a:lstStyle/>
          <a:p>
            <a:pPr marL="0" lvl="2" indent="0"/>
            <a:r>
              <a:rPr lang="fr-FR" sz="2799" b="1" dirty="0"/>
              <a:t> Gemini : </a:t>
            </a:r>
          </a:p>
          <a:p>
            <a:pPr marL="0" lvl="2" indent="0"/>
            <a:endParaRPr lang="fr-FR" sz="2799" b="1" dirty="0"/>
          </a:p>
          <a:p>
            <a:pPr lvl="1"/>
            <a:r>
              <a:rPr lang="fr-FR" sz="2199" b="1" dirty="0"/>
              <a:t> </a:t>
            </a:r>
            <a:r>
              <a:rPr lang="fr-FR" dirty="0"/>
              <a:t>Gemini est le modèle d'IA conversationnelle de Google. Il propose des fonctionnalités similaires à celles de ChatGPT, en mettant l'accent sur les informations en temps réel et une intégration approfondie au sein de Google Workspace.</a:t>
            </a:r>
          </a:p>
          <a:p>
            <a:pPr lvl="1"/>
            <a:r>
              <a:rPr lang="fr-FR" dirty="0"/>
              <a:t>L'un de ses principaux avantages est sa capacité à exploiter des données Web actualisées et à proposer de multiples suggestions de réponses, aidant ainsi les utilisateurs à sélectionner le résultat le plus pertinent.</a:t>
            </a:r>
          </a:p>
          <a:p>
            <a:pPr lvl="1"/>
            <a:r>
              <a:rPr lang="fr-FR" dirty="0"/>
              <a:t>Avec </a:t>
            </a:r>
            <a:r>
              <a:rPr lang="fr-FR" dirty="0" err="1"/>
              <a:t>gemini</a:t>
            </a:r>
            <a:r>
              <a:rPr lang="fr-FR" dirty="0"/>
              <a:t>, vous pouvez gérer votre smartphone :</a:t>
            </a:r>
          </a:p>
          <a:p>
            <a:pPr lvl="2"/>
            <a:r>
              <a:rPr lang="fr-FR" dirty="0"/>
              <a:t>Lui demander d’ajouter un évènement dans le calendrier</a:t>
            </a:r>
          </a:p>
          <a:p>
            <a:pPr lvl="2"/>
            <a:r>
              <a:rPr lang="fr-FR" dirty="0"/>
              <a:t>Lui demander d’ajouter une alarme </a:t>
            </a:r>
          </a:p>
          <a:p>
            <a:pPr lvl="2"/>
            <a:r>
              <a:rPr lang="fr-FR" dirty="0"/>
              <a:t>Lui demander de changer un paramètre, etc…</a:t>
            </a:r>
          </a:p>
          <a:p>
            <a:pPr lvl="1"/>
            <a:r>
              <a:rPr lang="fr-FR" dirty="0"/>
              <a:t>Gemini est accessible dans une version gratuite, avec des options premium pour des fonctionnalités d'entreprise avancées.</a:t>
            </a:r>
          </a:p>
          <a:p>
            <a:pPr marL="457063" lvl="3" indent="0"/>
            <a:endParaRPr lang="fr-FR" sz="2599" b="1" dirty="0"/>
          </a:p>
        </p:txBody>
      </p:sp>
      <p:sp>
        <p:nvSpPr>
          <p:cNvPr id="6" name="Espace réservé du contenu 1">
            <a:extLst>
              <a:ext uri="{FF2B5EF4-FFF2-40B4-BE49-F238E27FC236}">
                <a16:creationId xmlns:a16="http://schemas.microsoft.com/office/drawing/2014/main" id="{CCDD4C0C-0382-B37A-B734-3BDC3E833685}"/>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32531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AC4C2-C3FE-5980-EDA3-BB196CDA6077}"/>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46825860-8335-CE61-302F-1C86AFC27827}"/>
              </a:ext>
            </a:extLst>
          </p:cNvPr>
          <p:cNvSpPr>
            <a:spLocks noGrp="1"/>
          </p:cNvSpPr>
          <p:nvPr>
            <p:ph type="title"/>
          </p:nvPr>
        </p:nvSpPr>
        <p:spPr>
          <a:xfrm>
            <a:off x="-28343" y="0"/>
            <a:ext cx="12188825" cy="987896"/>
          </a:xfrm>
        </p:spPr>
        <p:txBody>
          <a:bodyPr rtlCol="0">
            <a:normAutofit/>
          </a:bodyPr>
          <a:lstStyle/>
          <a:p>
            <a:pPr algn="ctr"/>
            <a:r>
              <a:rPr lang="fr-FR" sz="4800" b="1" dirty="0"/>
              <a:t>Les différentes IA que vous pouvez utiliser</a:t>
            </a:r>
          </a:p>
        </p:txBody>
      </p:sp>
      <p:sp>
        <p:nvSpPr>
          <p:cNvPr id="2" name="Espace réservé du contenu 1">
            <a:extLst>
              <a:ext uri="{FF2B5EF4-FFF2-40B4-BE49-F238E27FC236}">
                <a16:creationId xmlns:a16="http://schemas.microsoft.com/office/drawing/2014/main" id="{ED05E7DA-2DB6-56D0-B769-B00ECFA8BEB9}"/>
              </a:ext>
            </a:extLst>
          </p:cNvPr>
          <p:cNvSpPr>
            <a:spLocks noGrp="1"/>
          </p:cNvSpPr>
          <p:nvPr>
            <p:ph idx="1"/>
          </p:nvPr>
        </p:nvSpPr>
        <p:spPr>
          <a:xfrm>
            <a:off x="1588" y="1556792"/>
            <a:ext cx="12188824" cy="5301208"/>
          </a:xfrm>
        </p:spPr>
        <p:txBody>
          <a:bodyPr>
            <a:normAutofit/>
          </a:bodyPr>
          <a:lstStyle/>
          <a:p>
            <a:pPr marL="0" lvl="2" indent="0"/>
            <a:r>
              <a:rPr lang="fr-FR" sz="2799" b="1" dirty="0"/>
              <a:t>  Claude A.I. :</a:t>
            </a:r>
          </a:p>
          <a:p>
            <a:pPr marL="0" lvl="2" indent="0"/>
            <a:endParaRPr lang="fr-FR" sz="2799" b="1" dirty="0"/>
          </a:p>
          <a:p>
            <a:pPr lvl="1"/>
            <a:r>
              <a:rPr lang="fr-FR" dirty="0"/>
              <a:t>Claude A.I. est un assistant d'intelligence artificielle développé par </a:t>
            </a:r>
            <a:r>
              <a:rPr lang="fr-FR" dirty="0" err="1"/>
              <a:t>Anthropic</a:t>
            </a:r>
            <a:r>
              <a:rPr lang="fr-FR" dirty="0"/>
              <a:t>, conçu pour donner la priorité à la sécurité, à la précision et à une utilisation éthique de l'IA.</a:t>
            </a:r>
          </a:p>
          <a:p>
            <a:pPr lvl="1"/>
            <a:r>
              <a:rPr lang="fr-FR" dirty="0"/>
              <a:t>Elle est particulièrement connue pour ses solides capacités dans les domaines suivants :</a:t>
            </a:r>
          </a:p>
          <a:p>
            <a:pPr lvl="2"/>
            <a:r>
              <a:rPr lang="fr-FR" dirty="0"/>
              <a:t>Analyse de documents longs et complexes</a:t>
            </a:r>
          </a:p>
          <a:p>
            <a:pPr lvl="2"/>
            <a:r>
              <a:rPr lang="fr-FR" dirty="0"/>
              <a:t>Générer des résumés précis</a:t>
            </a:r>
          </a:p>
          <a:p>
            <a:pPr lvl="2"/>
            <a:r>
              <a:rPr lang="fr-FR" dirty="0"/>
              <a:t>Soutenir les flux de travail professionnels (documentation juridique, RH, technique)</a:t>
            </a:r>
          </a:p>
          <a:p>
            <a:pPr lvl="1"/>
            <a:r>
              <a:rPr lang="fr-FR" dirty="0"/>
              <a:t>Claude repose sur le concept d'« IA constitutionnelle », qui vise à garantir des résultats utiles, inoffensifs et honnêtes en intégrant des principes éthiques directement dans le processus de formation du modèle.</a:t>
            </a:r>
          </a:p>
          <a:p>
            <a:pPr lvl="1"/>
            <a:r>
              <a:rPr lang="fr-FR" dirty="0"/>
              <a:t>Claude est disponible via des abonnements gratuits et payants et est désormais accessible dans de nombreuses régions via des plateformes Web et des intégrations.</a:t>
            </a:r>
          </a:p>
          <a:p>
            <a:pPr marL="0" lvl="2" indent="0"/>
            <a:endParaRPr lang="fr-FR" sz="2799" b="1" dirty="0"/>
          </a:p>
          <a:p>
            <a:pPr marL="0" lvl="2" indent="0"/>
            <a:endParaRPr lang="fr-FR" sz="2400" dirty="0"/>
          </a:p>
        </p:txBody>
      </p:sp>
      <p:sp>
        <p:nvSpPr>
          <p:cNvPr id="6" name="Espace réservé du contenu 1">
            <a:extLst>
              <a:ext uri="{FF2B5EF4-FFF2-40B4-BE49-F238E27FC236}">
                <a16:creationId xmlns:a16="http://schemas.microsoft.com/office/drawing/2014/main" id="{3C261D50-F8CE-ECD1-F31F-08B7E56438A5}"/>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40097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FB92-3AAE-6F79-D93D-83B63EE4E75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C729797-7C09-486C-C2EE-E5E814F74B39}"/>
              </a:ext>
            </a:extLst>
          </p:cNvPr>
          <p:cNvSpPr>
            <a:spLocks noGrp="1"/>
          </p:cNvSpPr>
          <p:nvPr>
            <p:ph type="title"/>
          </p:nvPr>
        </p:nvSpPr>
        <p:spPr>
          <a:xfrm>
            <a:off x="-28343" y="0"/>
            <a:ext cx="12188825" cy="987896"/>
          </a:xfrm>
        </p:spPr>
        <p:txBody>
          <a:bodyPr rtlCol="0">
            <a:normAutofit/>
          </a:bodyPr>
          <a:lstStyle/>
          <a:p>
            <a:pPr algn="ctr"/>
            <a:r>
              <a:rPr lang="fr-FR" sz="4800" b="1" dirty="0"/>
              <a:t>Les différentes IA que vous pouvez utiliser</a:t>
            </a:r>
          </a:p>
        </p:txBody>
      </p:sp>
      <p:sp>
        <p:nvSpPr>
          <p:cNvPr id="2" name="Espace réservé du contenu 1">
            <a:extLst>
              <a:ext uri="{FF2B5EF4-FFF2-40B4-BE49-F238E27FC236}">
                <a16:creationId xmlns:a16="http://schemas.microsoft.com/office/drawing/2014/main" id="{DD4A6DEF-E516-4C27-2D87-07058C1B9D75}"/>
              </a:ext>
            </a:extLst>
          </p:cNvPr>
          <p:cNvSpPr>
            <a:spLocks noGrp="1"/>
          </p:cNvSpPr>
          <p:nvPr>
            <p:ph idx="1"/>
          </p:nvPr>
        </p:nvSpPr>
        <p:spPr>
          <a:xfrm>
            <a:off x="1588" y="1556792"/>
            <a:ext cx="12188824" cy="5301208"/>
          </a:xfrm>
        </p:spPr>
        <p:txBody>
          <a:bodyPr>
            <a:normAutofit/>
          </a:bodyPr>
          <a:lstStyle/>
          <a:p>
            <a:pPr marL="0" lvl="2" indent="0"/>
            <a:r>
              <a:rPr lang="fr-FR" sz="2799" b="1" dirty="0"/>
              <a:t> Mistral AI (Le Chat) :</a:t>
            </a:r>
          </a:p>
          <a:p>
            <a:pPr marL="0" lvl="2" indent="0"/>
            <a:endParaRPr lang="fr-FR" sz="2799" b="1" dirty="0"/>
          </a:p>
          <a:p>
            <a:pPr lvl="1"/>
            <a:r>
              <a:rPr lang="fr-FR" dirty="0"/>
              <a:t>Fondée en 2023, Mistral AI est une société française spécialisée dans les modèles d'IA génératifs performants, y compris des solutions open source et commerciales.</a:t>
            </a:r>
          </a:p>
          <a:p>
            <a:pPr lvl="1"/>
            <a:r>
              <a:rPr lang="fr-FR" dirty="0"/>
              <a:t>Ses modèles sont largement utilisés pour :</a:t>
            </a:r>
          </a:p>
          <a:p>
            <a:pPr lvl="2"/>
            <a:r>
              <a:rPr lang="fr-FR" dirty="0"/>
              <a:t>Génération de texte</a:t>
            </a:r>
          </a:p>
          <a:p>
            <a:pPr lvl="2"/>
            <a:r>
              <a:rPr lang="fr-FR" dirty="0"/>
              <a:t>Création de contenu multilingue</a:t>
            </a:r>
          </a:p>
          <a:p>
            <a:pPr lvl="2"/>
            <a:r>
              <a:rPr lang="fr-FR" dirty="0"/>
              <a:t>Analyse de documents</a:t>
            </a:r>
          </a:p>
          <a:p>
            <a:pPr lvl="2"/>
            <a:r>
              <a:rPr lang="fr-FR" dirty="0"/>
              <a:t>Assistance au développement de logiciels</a:t>
            </a:r>
          </a:p>
          <a:p>
            <a:pPr lvl="1"/>
            <a:r>
              <a:rPr lang="fr-FR" dirty="0"/>
              <a:t>Mistral AI se distingue par son engagement ferme en faveur de la transparence, de la sécurité des données et de la souveraineté numérique européenne, ce qui la rend particulièrement attrayante pour les organisations soumises à des exigences de conformité strictes.</a:t>
            </a:r>
          </a:p>
          <a:p>
            <a:pPr marL="0" lvl="2" indent="0"/>
            <a:endParaRPr lang="fr-FR" sz="2799" b="1" dirty="0"/>
          </a:p>
          <a:p>
            <a:pPr marL="0" lvl="2" indent="0"/>
            <a:endParaRPr lang="fr-FR" sz="2400" dirty="0"/>
          </a:p>
        </p:txBody>
      </p:sp>
      <p:sp>
        <p:nvSpPr>
          <p:cNvPr id="6" name="Espace réservé du contenu 1">
            <a:extLst>
              <a:ext uri="{FF2B5EF4-FFF2-40B4-BE49-F238E27FC236}">
                <a16:creationId xmlns:a16="http://schemas.microsoft.com/office/drawing/2014/main" id="{BC51E513-0F2F-F181-2BCA-2415474A4CEC}"/>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79503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4B58-7A38-3D08-3251-BC92AC92A5FD}"/>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9021D234-A572-2887-9A14-8292A75C1F9C}"/>
              </a:ext>
            </a:extLst>
          </p:cNvPr>
          <p:cNvSpPr>
            <a:spLocks noGrp="1"/>
          </p:cNvSpPr>
          <p:nvPr>
            <p:ph type="title"/>
          </p:nvPr>
        </p:nvSpPr>
        <p:spPr>
          <a:xfrm>
            <a:off x="-28343" y="0"/>
            <a:ext cx="12188825" cy="987896"/>
          </a:xfrm>
        </p:spPr>
        <p:txBody>
          <a:bodyPr rtlCol="0">
            <a:normAutofit/>
          </a:bodyPr>
          <a:lstStyle/>
          <a:p>
            <a:pPr algn="ctr"/>
            <a:r>
              <a:rPr lang="fr-FR" sz="4800" b="1"/>
              <a:t>Les différentes IA que vous pouvez utiliser</a:t>
            </a:r>
            <a:endParaRPr lang="fr-FR" sz="4800" b="1" dirty="0"/>
          </a:p>
        </p:txBody>
      </p:sp>
      <p:sp>
        <p:nvSpPr>
          <p:cNvPr id="2" name="Espace réservé du contenu 1">
            <a:extLst>
              <a:ext uri="{FF2B5EF4-FFF2-40B4-BE49-F238E27FC236}">
                <a16:creationId xmlns:a16="http://schemas.microsoft.com/office/drawing/2014/main" id="{189E7D30-1DAD-DD0B-D44A-226D1AB65A3E}"/>
              </a:ext>
            </a:extLst>
          </p:cNvPr>
          <p:cNvSpPr>
            <a:spLocks noGrp="1"/>
          </p:cNvSpPr>
          <p:nvPr>
            <p:ph idx="1"/>
          </p:nvPr>
        </p:nvSpPr>
        <p:spPr>
          <a:xfrm>
            <a:off x="1588" y="1556792"/>
            <a:ext cx="12188824" cy="5301208"/>
          </a:xfrm>
        </p:spPr>
        <p:txBody>
          <a:bodyPr>
            <a:normAutofit/>
          </a:bodyPr>
          <a:lstStyle/>
          <a:p>
            <a:pPr marL="0" lvl="2" indent="0"/>
            <a:r>
              <a:rPr lang="fr-FR" dirty="0"/>
              <a:t> </a:t>
            </a:r>
            <a:r>
              <a:rPr lang="fr-FR" sz="2399" dirty="0"/>
              <a:t>Ce que ces IA peuvent et ne peuvent pas faire (on leur a demandé, ça va plus vite !)</a:t>
            </a:r>
          </a:p>
          <a:p>
            <a:pPr marL="0" lvl="2" indent="0"/>
            <a:endParaRPr lang="fr-FR" sz="2399" dirty="0"/>
          </a:p>
          <a:p>
            <a:pPr marL="0" lvl="2" indent="0"/>
            <a:r>
              <a:rPr lang="fr-FR" sz="2399" dirty="0"/>
              <a:t> CLAUDE IA :</a:t>
            </a:r>
          </a:p>
          <a:p>
            <a:pPr marL="0" lvl="2" indent="0"/>
            <a:endParaRPr lang="fr-FR" sz="2399" dirty="0"/>
          </a:p>
          <a:p>
            <a:pPr marL="0" lvl="2" indent="0"/>
            <a:endParaRPr lang="fr-FR" sz="2399" dirty="0"/>
          </a:p>
          <a:p>
            <a:pPr marL="0" lvl="2" indent="0"/>
            <a:endParaRPr lang="fr-FR" sz="2399" dirty="0"/>
          </a:p>
        </p:txBody>
      </p:sp>
      <p:sp>
        <p:nvSpPr>
          <p:cNvPr id="6" name="Espace réservé du contenu 1">
            <a:extLst>
              <a:ext uri="{FF2B5EF4-FFF2-40B4-BE49-F238E27FC236}">
                <a16:creationId xmlns:a16="http://schemas.microsoft.com/office/drawing/2014/main" id="{4546FF0A-CBE3-9E8C-416C-FD17B955BA85}"/>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9" name="Image 8">
            <a:extLst>
              <a:ext uri="{FF2B5EF4-FFF2-40B4-BE49-F238E27FC236}">
                <a16:creationId xmlns:a16="http://schemas.microsoft.com/office/drawing/2014/main" id="{6FC1F22F-AEFE-9AA3-6034-51CBBE34DE75}"/>
              </a:ext>
            </a:extLst>
          </p:cNvPr>
          <p:cNvPicPr>
            <a:picLocks noChangeAspect="1"/>
          </p:cNvPicPr>
          <p:nvPr/>
        </p:nvPicPr>
        <p:blipFill>
          <a:blip r:embed="rId3"/>
          <a:stretch>
            <a:fillRect/>
          </a:stretch>
        </p:blipFill>
        <p:spPr>
          <a:xfrm>
            <a:off x="341643" y="2780928"/>
            <a:ext cx="2567020" cy="3966626"/>
          </a:xfrm>
          <a:prstGeom prst="rect">
            <a:avLst/>
          </a:prstGeom>
        </p:spPr>
      </p:pic>
      <p:pic>
        <p:nvPicPr>
          <p:cNvPr id="11" name="Image 10">
            <a:extLst>
              <a:ext uri="{FF2B5EF4-FFF2-40B4-BE49-F238E27FC236}">
                <a16:creationId xmlns:a16="http://schemas.microsoft.com/office/drawing/2014/main" id="{9CE6D065-A082-AB9C-E626-82B43785626A}"/>
              </a:ext>
            </a:extLst>
          </p:cNvPr>
          <p:cNvPicPr>
            <a:picLocks noChangeAspect="1"/>
          </p:cNvPicPr>
          <p:nvPr/>
        </p:nvPicPr>
        <p:blipFill>
          <a:blip r:embed="rId4"/>
          <a:stretch>
            <a:fillRect/>
          </a:stretch>
        </p:blipFill>
        <p:spPr>
          <a:xfrm>
            <a:off x="4568058" y="3036303"/>
            <a:ext cx="3055885" cy="3444538"/>
          </a:xfrm>
          <a:prstGeom prst="rect">
            <a:avLst/>
          </a:prstGeom>
        </p:spPr>
      </p:pic>
    </p:spTree>
    <p:extLst>
      <p:ext uri="{BB962C8B-B14F-4D97-AF65-F5344CB8AC3E}">
        <p14:creationId xmlns:p14="http://schemas.microsoft.com/office/powerpoint/2010/main" val="174708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631505" y="476672"/>
            <a:ext cx="9144001" cy="987896"/>
          </a:xfrm>
        </p:spPr>
        <p:txBody>
          <a:bodyPr rtlCol="0">
            <a:normAutofit/>
          </a:bodyPr>
          <a:lstStyle/>
          <a:p>
            <a:pPr algn="ctr" rtl="0"/>
            <a:r>
              <a:rPr lang="fr-FR" sz="6000" dirty="0"/>
              <a:t>Sommaire</a:t>
            </a:r>
          </a:p>
        </p:txBody>
      </p:sp>
      <p:sp>
        <p:nvSpPr>
          <p:cNvPr id="14" name="Espace réservé du contenu 13"/>
          <p:cNvSpPr>
            <a:spLocks noGrp="1"/>
          </p:cNvSpPr>
          <p:nvPr>
            <p:ph idx="1"/>
          </p:nvPr>
        </p:nvSpPr>
        <p:spPr>
          <a:xfrm>
            <a:off x="1847529" y="2204053"/>
            <a:ext cx="9144001" cy="2737115"/>
          </a:xfrm>
        </p:spPr>
        <p:txBody>
          <a:bodyPr rtlCol="0">
            <a:noAutofit/>
          </a:bodyPr>
          <a:lstStyle/>
          <a:p>
            <a:r>
              <a:rPr lang="fr-FR" sz="3600" b="1" dirty="0"/>
              <a:t>Qu’appelle-t-on Intelligence Artificielle ?</a:t>
            </a:r>
          </a:p>
          <a:p>
            <a:r>
              <a:rPr lang="fr-FR" sz="3600" b="1" dirty="0"/>
              <a:t>Quelle est l’utilité de l’IA ?</a:t>
            </a:r>
          </a:p>
          <a:p>
            <a:r>
              <a:rPr lang="fr-FR" sz="3600" b="1" dirty="0"/>
              <a:t>Exemple de l’IA dans la vie quotidienne</a:t>
            </a:r>
          </a:p>
          <a:p>
            <a:r>
              <a:rPr lang="fr-FR" sz="3600" b="1" dirty="0"/>
              <a:t>Les différentes IA que vous pouvez utiliser</a:t>
            </a:r>
          </a:p>
          <a:p>
            <a:endParaRPr lang="fr-FR" sz="3600" b="1"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4293096"/>
            <a:ext cx="2160240" cy="2133516"/>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down)">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down)">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DFC7D-D086-9B2A-1A9E-03AFB4921E3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3C36580B-23A5-99DA-BB86-4296809146FE}"/>
              </a:ext>
            </a:extLst>
          </p:cNvPr>
          <p:cNvSpPr>
            <a:spLocks noGrp="1"/>
          </p:cNvSpPr>
          <p:nvPr>
            <p:ph type="title"/>
          </p:nvPr>
        </p:nvSpPr>
        <p:spPr>
          <a:xfrm>
            <a:off x="-28343" y="0"/>
            <a:ext cx="12188825" cy="987896"/>
          </a:xfrm>
        </p:spPr>
        <p:txBody>
          <a:bodyPr rtlCol="0">
            <a:normAutofit/>
          </a:bodyPr>
          <a:lstStyle/>
          <a:p>
            <a:pPr algn="ctr"/>
            <a:r>
              <a:rPr lang="fr-FR" sz="4800" b="1"/>
              <a:t>Les différentes IA que vous pouvez utiliser</a:t>
            </a:r>
            <a:endParaRPr lang="fr-FR" sz="4800" b="1" dirty="0"/>
          </a:p>
        </p:txBody>
      </p:sp>
      <p:sp>
        <p:nvSpPr>
          <p:cNvPr id="2" name="Espace réservé du contenu 1">
            <a:extLst>
              <a:ext uri="{FF2B5EF4-FFF2-40B4-BE49-F238E27FC236}">
                <a16:creationId xmlns:a16="http://schemas.microsoft.com/office/drawing/2014/main" id="{BD13FE6B-57B8-FBA7-4C67-9A311AA9519E}"/>
              </a:ext>
            </a:extLst>
          </p:cNvPr>
          <p:cNvSpPr>
            <a:spLocks noGrp="1"/>
          </p:cNvSpPr>
          <p:nvPr>
            <p:ph idx="1"/>
          </p:nvPr>
        </p:nvSpPr>
        <p:spPr>
          <a:xfrm>
            <a:off x="1588" y="1556792"/>
            <a:ext cx="12188824" cy="5301208"/>
          </a:xfrm>
        </p:spPr>
        <p:txBody>
          <a:bodyPr>
            <a:normAutofit/>
          </a:bodyPr>
          <a:lstStyle/>
          <a:p>
            <a:pPr marL="0" lvl="2" indent="0"/>
            <a:r>
              <a:rPr lang="fr-FR" sz="2399" dirty="0"/>
              <a:t> </a:t>
            </a:r>
            <a:r>
              <a:rPr lang="fr-FR" sz="2399" b="1" dirty="0"/>
              <a:t>ChatGPT :</a:t>
            </a:r>
          </a:p>
          <a:p>
            <a:pPr marL="0" lvl="2" indent="0"/>
            <a:endParaRPr lang="fr-FR" sz="2399" dirty="0"/>
          </a:p>
          <a:p>
            <a:pPr marL="0" lvl="2" indent="0"/>
            <a:endParaRPr lang="fr-FR" sz="2399" dirty="0"/>
          </a:p>
          <a:p>
            <a:pPr marL="0" lvl="2" indent="0"/>
            <a:endParaRPr lang="fr-FR" sz="2399" dirty="0"/>
          </a:p>
        </p:txBody>
      </p:sp>
      <p:sp>
        <p:nvSpPr>
          <p:cNvPr id="6" name="Espace réservé du contenu 1">
            <a:extLst>
              <a:ext uri="{FF2B5EF4-FFF2-40B4-BE49-F238E27FC236}">
                <a16:creationId xmlns:a16="http://schemas.microsoft.com/office/drawing/2014/main" id="{43AA18F0-4321-D838-8A05-F11DB78511AA}"/>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F5E17F90-AE9C-AB1A-891D-930B9CFA0F4F}"/>
              </a:ext>
            </a:extLst>
          </p:cNvPr>
          <p:cNvPicPr>
            <a:picLocks noChangeAspect="1"/>
          </p:cNvPicPr>
          <p:nvPr/>
        </p:nvPicPr>
        <p:blipFill>
          <a:blip r:embed="rId3"/>
          <a:stretch>
            <a:fillRect/>
          </a:stretch>
        </p:blipFill>
        <p:spPr>
          <a:xfrm>
            <a:off x="119336" y="2060848"/>
            <a:ext cx="2897750" cy="4684228"/>
          </a:xfrm>
          <a:prstGeom prst="rect">
            <a:avLst/>
          </a:prstGeom>
        </p:spPr>
      </p:pic>
      <p:pic>
        <p:nvPicPr>
          <p:cNvPr id="7" name="Image 6">
            <a:extLst>
              <a:ext uri="{FF2B5EF4-FFF2-40B4-BE49-F238E27FC236}">
                <a16:creationId xmlns:a16="http://schemas.microsoft.com/office/drawing/2014/main" id="{660AF75E-D1EB-43B7-2446-3A01361E6A35}"/>
              </a:ext>
            </a:extLst>
          </p:cNvPr>
          <p:cNvPicPr>
            <a:picLocks noChangeAspect="1"/>
          </p:cNvPicPr>
          <p:nvPr/>
        </p:nvPicPr>
        <p:blipFill>
          <a:blip r:embed="rId4"/>
          <a:stretch>
            <a:fillRect/>
          </a:stretch>
        </p:blipFill>
        <p:spPr>
          <a:xfrm>
            <a:off x="3198250" y="2049152"/>
            <a:ext cx="2095682" cy="2415749"/>
          </a:xfrm>
          <a:prstGeom prst="rect">
            <a:avLst/>
          </a:prstGeom>
        </p:spPr>
      </p:pic>
      <p:pic>
        <p:nvPicPr>
          <p:cNvPr id="10" name="Image 9">
            <a:extLst>
              <a:ext uri="{FF2B5EF4-FFF2-40B4-BE49-F238E27FC236}">
                <a16:creationId xmlns:a16="http://schemas.microsoft.com/office/drawing/2014/main" id="{08672497-AF78-6444-20D0-49A6A7216FCB}"/>
              </a:ext>
            </a:extLst>
          </p:cNvPr>
          <p:cNvPicPr>
            <a:picLocks noChangeAspect="1"/>
          </p:cNvPicPr>
          <p:nvPr/>
        </p:nvPicPr>
        <p:blipFill>
          <a:blip r:embed="rId5"/>
          <a:stretch>
            <a:fillRect/>
          </a:stretch>
        </p:blipFill>
        <p:spPr>
          <a:xfrm>
            <a:off x="5297348" y="2024324"/>
            <a:ext cx="3101609" cy="3276884"/>
          </a:xfrm>
          <a:prstGeom prst="rect">
            <a:avLst/>
          </a:prstGeom>
        </p:spPr>
      </p:pic>
      <p:pic>
        <p:nvPicPr>
          <p:cNvPr id="14" name="Image 13">
            <a:extLst>
              <a:ext uri="{FF2B5EF4-FFF2-40B4-BE49-F238E27FC236}">
                <a16:creationId xmlns:a16="http://schemas.microsoft.com/office/drawing/2014/main" id="{690982A8-2FEC-F60C-F9FE-848A1CDEAD60}"/>
              </a:ext>
            </a:extLst>
          </p:cNvPr>
          <p:cNvPicPr>
            <a:picLocks noChangeAspect="1"/>
          </p:cNvPicPr>
          <p:nvPr/>
        </p:nvPicPr>
        <p:blipFill>
          <a:blip r:embed="rId6"/>
          <a:stretch>
            <a:fillRect/>
          </a:stretch>
        </p:blipFill>
        <p:spPr>
          <a:xfrm>
            <a:off x="8728629" y="1624773"/>
            <a:ext cx="3101609" cy="4328535"/>
          </a:xfrm>
          <a:prstGeom prst="rect">
            <a:avLst/>
          </a:prstGeom>
        </p:spPr>
      </p:pic>
    </p:spTree>
    <p:extLst>
      <p:ext uri="{BB962C8B-B14F-4D97-AF65-F5344CB8AC3E}">
        <p14:creationId xmlns:p14="http://schemas.microsoft.com/office/powerpoint/2010/main" val="151146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F9243-E1D7-34C1-E578-F7060AC1B42A}"/>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CE4DC9B2-5363-15E2-FE4F-4A8E831CCB60}"/>
              </a:ext>
            </a:extLst>
          </p:cNvPr>
          <p:cNvSpPr>
            <a:spLocks noGrp="1"/>
          </p:cNvSpPr>
          <p:nvPr>
            <p:ph type="title"/>
          </p:nvPr>
        </p:nvSpPr>
        <p:spPr>
          <a:xfrm>
            <a:off x="-28343" y="0"/>
            <a:ext cx="12188825" cy="987896"/>
          </a:xfrm>
        </p:spPr>
        <p:txBody>
          <a:bodyPr rtlCol="0">
            <a:normAutofit/>
          </a:bodyPr>
          <a:lstStyle/>
          <a:p>
            <a:pPr algn="ctr"/>
            <a:r>
              <a:rPr lang="fr-FR" sz="4800" b="1"/>
              <a:t>Les différentes IA que vous pouvez utiliser</a:t>
            </a:r>
            <a:endParaRPr lang="fr-FR" sz="4800" b="1" dirty="0"/>
          </a:p>
        </p:txBody>
      </p:sp>
      <p:sp>
        <p:nvSpPr>
          <p:cNvPr id="2" name="Espace réservé du contenu 1">
            <a:extLst>
              <a:ext uri="{FF2B5EF4-FFF2-40B4-BE49-F238E27FC236}">
                <a16:creationId xmlns:a16="http://schemas.microsoft.com/office/drawing/2014/main" id="{58E47B30-633A-15C9-EB42-9226A55E5139}"/>
              </a:ext>
            </a:extLst>
          </p:cNvPr>
          <p:cNvSpPr>
            <a:spLocks noGrp="1"/>
          </p:cNvSpPr>
          <p:nvPr>
            <p:ph idx="1"/>
          </p:nvPr>
        </p:nvSpPr>
        <p:spPr>
          <a:xfrm>
            <a:off x="1588" y="1556792"/>
            <a:ext cx="12188824" cy="5301208"/>
          </a:xfrm>
        </p:spPr>
        <p:txBody>
          <a:bodyPr>
            <a:normAutofit/>
          </a:bodyPr>
          <a:lstStyle/>
          <a:p>
            <a:pPr marL="0" lvl="2" indent="0"/>
            <a:r>
              <a:rPr lang="fr-FR" sz="2399" dirty="0"/>
              <a:t> </a:t>
            </a:r>
            <a:r>
              <a:rPr lang="fr-FR" sz="2399" b="1" dirty="0"/>
              <a:t>ChatGPT :</a:t>
            </a:r>
          </a:p>
          <a:p>
            <a:pPr marL="0" lvl="2" indent="0"/>
            <a:endParaRPr lang="fr-FR" sz="2399" dirty="0"/>
          </a:p>
          <a:p>
            <a:pPr marL="0" lvl="2" indent="0"/>
            <a:endParaRPr lang="fr-FR" sz="2399" dirty="0"/>
          </a:p>
          <a:p>
            <a:pPr marL="0" lvl="2" indent="0"/>
            <a:endParaRPr lang="fr-FR" sz="2399" dirty="0"/>
          </a:p>
        </p:txBody>
      </p:sp>
      <p:sp>
        <p:nvSpPr>
          <p:cNvPr id="6" name="Espace réservé du contenu 1">
            <a:extLst>
              <a:ext uri="{FF2B5EF4-FFF2-40B4-BE49-F238E27FC236}">
                <a16:creationId xmlns:a16="http://schemas.microsoft.com/office/drawing/2014/main" id="{559294B8-687B-D4AD-9671-12ED4B4777AF}"/>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5" name="Image 4">
            <a:extLst>
              <a:ext uri="{FF2B5EF4-FFF2-40B4-BE49-F238E27FC236}">
                <a16:creationId xmlns:a16="http://schemas.microsoft.com/office/drawing/2014/main" id="{8088CFBD-38FF-3AA0-DC31-F7AE06A2D780}"/>
              </a:ext>
            </a:extLst>
          </p:cNvPr>
          <p:cNvPicPr>
            <a:picLocks noChangeAspect="1"/>
          </p:cNvPicPr>
          <p:nvPr/>
        </p:nvPicPr>
        <p:blipFill>
          <a:blip r:embed="rId3"/>
          <a:stretch>
            <a:fillRect/>
          </a:stretch>
        </p:blipFill>
        <p:spPr>
          <a:xfrm>
            <a:off x="15079" y="2123394"/>
            <a:ext cx="3109229" cy="3177815"/>
          </a:xfrm>
          <a:prstGeom prst="rect">
            <a:avLst/>
          </a:prstGeom>
        </p:spPr>
      </p:pic>
      <p:pic>
        <p:nvPicPr>
          <p:cNvPr id="9" name="Image 8">
            <a:extLst>
              <a:ext uri="{FF2B5EF4-FFF2-40B4-BE49-F238E27FC236}">
                <a16:creationId xmlns:a16="http://schemas.microsoft.com/office/drawing/2014/main" id="{271A3E07-0E54-660D-841C-F41B3C6D5D17}"/>
              </a:ext>
            </a:extLst>
          </p:cNvPr>
          <p:cNvPicPr>
            <a:picLocks noChangeAspect="1"/>
          </p:cNvPicPr>
          <p:nvPr/>
        </p:nvPicPr>
        <p:blipFill>
          <a:blip r:embed="rId4"/>
          <a:stretch>
            <a:fillRect/>
          </a:stretch>
        </p:blipFill>
        <p:spPr>
          <a:xfrm>
            <a:off x="3101827" y="2144304"/>
            <a:ext cx="3101609" cy="2720576"/>
          </a:xfrm>
          <a:prstGeom prst="rect">
            <a:avLst/>
          </a:prstGeom>
        </p:spPr>
      </p:pic>
      <p:pic>
        <p:nvPicPr>
          <p:cNvPr id="12" name="Image 11">
            <a:extLst>
              <a:ext uri="{FF2B5EF4-FFF2-40B4-BE49-F238E27FC236}">
                <a16:creationId xmlns:a16="http://schemas.microsoft.com/office/drawing/2014/main" id="{7011C090-61E2-950B-3444-E2E3368D3781}"/>
              </a:ext>
            </a:extLst>
          </p:cNvPr>
          <p:cNvPicPr>
            <a:picLocks noChangeAspect="1"/>
          </p:cNvPicPr>
          <p:nvPr/>
        </p:nvPicPr>
        <p:blipFill>
          <a:blip r:embed="rId5"/>
          <a:stretch>
            <a:fillRect/>
          </a:stretch>
        </p:blipFill>
        <p:spPr>
          <a:xfrm>
            <a:off x="6095315" y="2165468"/>
            <a:ext cx="3101609" cy="2339543"/>
          </a:xfrm>
          <a:prstGeom prst="rect">
            <a:avLst/>
          </a:prstGeom>
        </p:spPr>
      </p:pic>
    </p:spTree>
    <p:extLst>
      <p:ext uri="{BB962C8B-B14F-4D97-AF65-F5344CB8AC3E}">
        <p14:creationId xmlns:p14="http://schemas.microsoft.com/office/powerpoint/2010/main" val="216125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8C1E6-581F-01BF-90A6-F87FFAA9F0C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6D5EA3C-4120-C682-FE37-BC7A8F47BE07}"/>
              </a:ext>
            </a:extLst>
          </p:cNvPr>
          <p:cNvSpPr>
            <a:spLocks noGrp="1"/>
          </p:cNvSpPr>
          <p:nvPr>
            <p:ph type="title"/>
          </p:nvPr>
        </p:nvSpPr>
        <p:spPr>
          <a:xfrm>
            <a:off x="-28343" y="0"/>
            <a:ext cx="12188825" cy="987896"/>
          </a:xfrm>
        </p:spPr>
        <p:txBody>
          <a:bodyPr rtlCol="0">
            <a:normAutofit/>
          </a:bodyPr>
          <a:lstStyle/>
          <a:p>
            <a:pPr algn="ctr"/>
            <a:r>
              <a:rPr lang="fr-FR" sz="4800" b="1"/>
              <a:t>Les différentes IA que vous pouvez utiliser</a:t>
            </a:r>
            <a:endParaRPr lang="fr-FR" sz="4800" b="1" dirty="0"/>
          </a:p>
        </p:txBody>
      </p:sp>
      <p:sp>
        <p:nvSpPr>
          <p:cNvPr id="2" name="Espace réservé du contenu 1">
            <a:extLst>
              <a:ext uri="{FF2B5EF4-FFF2-40B4-BE49-F238E27FC236}">
                <a16:creationId xmlns:a16="http://schemas.microsoft.com/office/drawing/2014/main" id="{A49DF72E-E992-FB8D-329D-803B4A7718AB}"/>
              </a:ext>
            </a:extLst>
          </p:cNvPr>
          <p:cNvSpPr>
            <a:spLocks noGrp="1"/>
          </p:cNvSpPr>
          <p:nvPr>
            <p:ph idx="1"/>
          </p:nvPr>
        </p:nvSpPr>
        <p:spPr>
          <a:xfrm>
            <a:off x="1588" y="1556792"/>
            <a:ext cx="12188824" cy="5301208"/>
          </a:xfrm>
        </p:spPr>
        <p:txBody>
          <a:bodyPr>
            <a:normAutofit/>
          </a:bodyPr>
          <a:lstStyle/>
          <a:p>
            <a:pPr marL="0" lvl="2" indent="0"/>
            <a:r>
              <a:rPr lang="fr-FR" sz="2399" dirty="0"/>
              <a:t> </a:t>
            </a:r>
            <a:r>
              <a:rPr lang="fr-FR" sz="2399" b="1" dirty="0"/>
              <a:t>Gemini :</a:t>
            </a:r>
          </a:p>
          <a:p>
            <a:pPr marL="0" lvl="2" indent="0"/>
            <a:endParaRPr lang="fr-FR" sz="2399" dirty="0"/>
          </a:p>
          <a:p>
            <a:pPr marL="0" lvl="2" indent="0"/>
            <a:endParaRPr lang="fr-FR" sz="2399" dirty="0"/>
          </a:p>
          <a:p>
            <a:pPr marL="0" lvl="2" indent="0"/>
            <a:endParaRPr lang="fr-FR" sz="2399" dirty="0"/>
          </a:p>
        </p:txBody>
      </p:sp>
      <p:sp>
        <p:nvSpPr>
          <p:cNvPr id="6" name="Espace réservé du contenu 1">
            <a:extLst>
              <a:ext uri="{FF2B5EF4-FFF2-40B4-BE49-F238E27FC236}">
                <a16:creationId xmlns:a16="http://schemas.microsoft.com/office/drawing/2014/main" id="{6398D701-933F-CD84-29C9-6A6FAA05AD92}"/>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CE454715-055F-F56B-C0CC-EE2383C11948}"/>
              </a:ext>
            </a:extLst>
          </p:cNvPr>
          <p:cNvPicPr>
            <a:picLocks noChangeAspect="1"/>
          </p:cNvPicPr>
          <p:nvPr/>
        </p:nvPicPr>
        <p:blipFill>
          <a:blip r:embed="rId3"/>
          <a:stretch>
            <a:fillRect/>
          </a:stretch>
        </p:blipFill>
        <p:spPr>
          <a:xfrm>
            <a:off x="15958" y="2060848"/>
            <a:ext cx="3101609" cy="4435224"/>
          </a:xfrm>
          <a:prstGeom prst="rect">
            <a:avLst/>
          </a:prstGeom>
        </p:spPr>
      </p:pic>
      <p:pic>
        <p:nvPicPr>
          <p:cNvPr id="11" name="Image 10">
            <a:extLst>
              <a:ext uri="{FF2B5EF4-FFF2-40B4-BE49-F238E27FC236}">
                <a16:creationId xmlns:a16="http://schemas.microsoft.com/office/drawing/2014/main" id="{8865E784-7F2B-6A7F-16E7-B3B2F2F4B6F0}"/>
              </a:ext>
            </a:extLst>
          </p:cNvPr>
          <p:cNvPicPr>
            <a:picLocks noChangeAspect="1"/>
          </p:cNvPicPr>
          <p:nvPr/>
        </p:nvPicPr>
        <p:blipFill>
          <a:blip r:embed="rId4"/>
          <a:stretch>
            <a:fillRect/>
          </a:stretch>
        </p:blipFill>
        <p:spPr>
          <a:xfrm>
            <a:off x="7538873" y="2599763"/>
            <a:ext cx="3071126" cy="4046571"/>
          </a:xfrm>
          <a:prstGeom prst="rect">
            <a:avLst/>
          </a:prstGeom>
        </p:spPr>
      </p:pic>
      <p:pic>
        <p:nvPicPr>
          <p:cNvPr id="15" name="Image 14">
            <a:extLst>
              <a:ext uri="{FF2B5EF4-FFF2-40B4-BE49-F238E27FC236}">
                <a16:creationId xmlns:a16="http://schemas.microsoft.com/office/drawing/2014/main" id="{C4E7C089-C3A7-1089-3B62-D61CAFC775DA}"/>
              </a:ext>
            </a:extLst>
          </p:cNvPr>
          <p:cNvPicPr>
            <a:picLocks noChangeAspect="1"/>
          </p:cNvPicPr>
          <p:nvPr/>
        </p:nvPicPr>
        <p:blipFill>
          <a:blip r:embed="rId5"/>
          <a:stretch>
            <a:fillRect/>
          </a:stretch>
        </p:blipFill>
        <p:spPr>
          <a:xfrm>
            <a:off x="7717537" y="1599113"/>
            <a:ext cx="2713799" cy="973942"/>
          </a:xfrm>
          <a:prstGeom prst="rect">
            <a:avLst/>
          </a:prstGeom>
        </p:spPr>
      </p:pic>
      <p:pic>
        <p:nvPicPr>
          <p:cNvPr id="17" name="Image 16">
            <a:extLst>
              <a:ext uri="{FF2B5EF4-FFF2-40B4-BE49-F238E27FC236}">
                <a16:creationId xmlns:a16="http://schemas.microsoft.com/office/drawing/2014/main" id="{506876EF-7747-7D69-369D-F693B9E79DD8}"/>
              </a:ext>
            </a:extLst>
          </p:cNvPr>
          <p:cNvPicPr>
            <a:picLocks noChangeAspect="1"/>
          </p:cNvPicPr>
          <p:nvPr/>
        </p:nvPicPr>
        <p:blipFill>
          <a:blip r:embed="rId6"/>
          <a:stretch>
            <a:fillRect/>
          </a:stretch>
        </p:blipFill>
        <p:spPr>
          <a:xfrm>
            <a:off x="3117566" y="2542186"/>
            <a:ext cx="3480486" cy="2105946"/>
          </a:xfrm>
          <a:prstGeom prst="rect">
            <a:avLst/>
          </a:prstGeom>
        </p:spPr>
      </p:pic>
    </p:spTree>
    <p:extLst>
      <p:ext uri="{BB962C8B-B14F-4D97-AF65-F5344CB8AC3E}">
        <p14:creationId xmlns:p14="http://schemas.microsoft.com/office/powerpoint/2010/main" val="23784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59020-0531-0695-7187-18EF4985B290}"/>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E13B50F-880E-A5AD-76BD-0A598B6AF2E3}"/>
              </a:ext>
            </a:extLst>
          </p:cNvPr>
          <p:cNvSpPr>
            <a:spLocks noGrp="1"/>
          </p:cNvSpPr>
          <p:nvPr>
            <p:ph type="title"/>
          </p:nvPr>
        </p:nvSpPr>
        <p:spPr>
          <a:xfrm>
            <a:off x="-28343" y="0"/>
            <a:ext cx="12188825" cy="987896"/>
          </a:xfrm>
        </p:spPr>
        <p:txBody>
          <a:bodyPr rtlCol="0">
            <a:normAutofit/>
          </a:bodyPr>
          <a:lstStyle/>
          <a:p>
            <a:pPr algn="ctr"/>
            <a:r>
              <a:rPr lang="fr-FR" sz="4800" b="1"/>
              <a:t>Les différentes IA que vous pouvez utiliser</a:t>
            </a:r>
            <a:endParaRPr lang="fr-FR" sz="4800" b="1" dirty="0"/>
          </a:p>
        </p:txBody>
      </p:sp>
      <p:sp>
        <p:nvSpPr>
          <p:cNvPr id="2" name="Espace réservé du contenu 1">
            <a:extLst>
              <a:ext uri="{FF2B5EF4-FFF2-40B4-BE49-F238E27FC236}">
                <a16:creationId xmlns:a16="http://schemas.microsoft.com/office/drawing/2014/main" id="{365D7B13-7935-DEA8-8474-E222D7A1072E}"/>
              </a:ext>
            </a:extLst>
          </p:cNvPr>
          <p:cNvSpPr>
            <a:spLocks noGrp="1"/>
          </p:cNvSpPr>
          <p:nvPr>
            <p:ph idx="1"/>
          </p:nvPr>
        </p:nvSpPr>
        <p:spPr>
          <a:xfrm>
            <a:off x="1588" y="1556792"/>
            <a:ext cx="12188824" cy="5301208"/>
          </a:xfrm>
        </p:spPr>
        <p:txBody>
          <a:bodyPr>
            <a:normAutofit/>
          </a:bodyPr>
          <a:lstStyle/>
          <a:p>
            <a:pPr marL="0" lvl="2" indent="0"/>
            <a:r>
              <a:rPr lang="fr-FR" dirty="0"/>
              <a:t> </a:t>
            </a:r>
            <a:r>
              <a:rPr lang="fr-FR" sz="2399" dirty="0"/>
              <a:t>Pour tester ces IA, nous allons prendre un exemple, nous allons leur demander de générer une image qui résume notre vie.</a:t>
            </a:r>
          </a:p>
          <a:p>
            <a:pPr marL="0" lvl="2" indent="0"/>
            <a:endParaRPr lang="fr-FR" sz="2399" dirty="0"/>
          </a:p>
          <a:p>
            <a:pPr marL="0" lvl="2" indent="0"/>
            <a:r>
              <a:rPr lang="fr-FR" sz="2399" dirty="0"/>
              <a:t> Télécharger ChatGPT, Gemini et Claude AI</a:t>
            </a:r>
          </a:p>
          <a:p>
            <a:pPr marL="0" lvl="2" indent="0"/>
            <a:endParaRPr lang="fr-FR" sz="2399" dirty="0"/>
          </a:p>
          <a:p>
            <a:pPr marL="0" lvl="2" indent="0"/>
            <a:endParaRPr lang="fr-FR" sz="2399" dirty="0"/>
          </a:p>
          <a:p>
            <a:pPr marL="0" lvl="2" indent="0"/>
            <a:endParaRPr lang="fr-FR" sz="2399" dirty="0"/>
          </a:p>
        </p:txBody>
      </p:sp>
      <p:sp>
        <p:nvSpPr>
          <p:cNvPr id="6" name="Espace réservé du contenu 1">
            <a:extLst>
              <a:ext uri="{FF2B5EF4-FFF2-40B4-BE49-F238E27FC236}">
                <a16:creationId xmlns:a16="http://schemas.microsoft.com/office/drawing/2014/main" id="{096736A5-6E9F-87EF-FD11-7DFEC6C1A9B7}"/>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2537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28343" y="0"/>
            <a:ext cx="12188825" cy="987896"/>
          </a:xfrm>
        </p:spPr>
        <p:txBody>
          <a:bodyPr rtlCol="0">
            <a:normAutofit/>
          </a:bodyPr>
          <a:lstStyle/>
          <a:p>
            <a:pPr algn="ctr"/>
            <a:r>
              <a:rPr lang="fr-FR" sz="4800" b="1" dirty="0"/>
              <a:t>L’intelligence artificielle</a:t>
            </a:r>
          </a:p>
        </p:txBody>
      </p:sp>
      <p:sp>
        <p:nvSpPr>
          <p:cNvPr id="2" name="Espace réservé du contenu 1"/>
          <p:cNvSpPr>
            <a:spLocks noGrp="1"/>
          </p:cNvSpPr>
          <p:nvPr>
            <p:ph idx="1"/>
          </p:nvPr>
        </p:nvSpPr>
        <p:spPr>
          <a:xfrm>
            <a:off x="1588" y="1176536"/>
            <a:ext cx="12188825" cy="5681464"/>
          </a:xfrm>
        </p:spPr>
        <p:txBody>
          <a:bodyPr>
            <a:normAutofit fontScale="92500" lnSpcReduction="10000"/>
          </a:bodyPr>
          <a:lstStyle/>
          <a:p>
            <a:pPr marL="0" lvl="2" indent="0"/>
            <a:r>
              <a:rPr lang="fr-FR" dirty="0"/>
              <a:t> </a:t>
            </a:r>
            <a:r>
              <a:rPr lang="fr-FR" sz="2400" b="1" dirty="0"/>
              <a:t>Qu’appelle-t-on Intelligence Artificielle ?</a:t>
            </a:r>
          </a:p>
          <a:p>
            <a:pPr marL="0" lvl="2" indent="0"/>
            <a:endParaRPr lang="fr-FR" sz="2400" b="1" dirty="0"/>
          </a:p>
          <a:p>
            <a:pPr marL="457063" lvl="3" indent="0"/>
            <a:r>
              <a:rPr lang="fr-FR" sz="2200" b="1" dirty="0"/>
              <a:t> </a:t>
            </a:r>
            <a:r>
              <a:rPr lang="fr-FR" sz="2200" dirty="0"/>
              <a:t>L’IA est une technique particulière de Machine Learning, s’appuyant sur des réseaux de neurones, le Deep Learning.</a:t>
            </a:r>
            <a:br>
              <a:rPr lang="fr-FR" sz="2200" dirty="0"/>
            </a:br>
            <a:r>
              <a:rPr lang="fr-FR" sz="2200" dirty="0"/>
              <a:t>Ces différents termes peuvent paraître complexes, voire ne rien vous évoquer, et à juste titre : ce sont des sciences informatiques nées à la suite de décennies d’innovations et de recherches.</a:t>
            </a:r>
            <a:br>
              <a:rPr lang="fr-FR" sz="2200" dirty="0"/>
            </a:br>
            <a:r>
              <a:rPr lang="fr-FR" sz="2200" dirty="0"/>
              <a:t>Afin de mieux comprendre les sujets évoqués par Dominique Cardon, il semble toutefois pertinent de les définir. En voici une version simplifiée :</a:t>
            </a:r>
          </a:p>
          <a:p>
            <a:pPr marL="457063" lvl="3" indent="0"/>
            <a:endParaRPr lang="fr-FR" sz="2200" dirty="0"/>
          </a:p>
          <a:p>
            <a:pPr marL="914126" lvl="4" indent="0"/>
            <a:r>
              <a:rPr lang="fr-FR" sz="2200" dirty="0"/>
              <a:t> </a:t>
            </a:r>
            <a:r>
              <a:rPr lang="fr-FR" sz="2200" b="1" dirty="0"/>
              <a:t>Intelligence artificielle </a:t>
            </a:r>
            <a:r>
              <a:rPr lang="fr-FR" sz="2200" dirty="0"/>
              <a:t>: Ensemble des théories et des techniques mises en œuvre en vue de réaliser des machines capables de simuler l’intelligence humaine.</a:t>
            </a:r>
          </a:p>
          <a:p>
            <a:pPr marL="914126" lvl="4" indent="0"/>
            <a:r>
              <a:rPr lang="fr-FR" sz="2200" dirty="0"/>
              <a:t> </a:t>
            </a:r>
            <a:r>
              <a:rPr lang="fr-FR" sz="2200" b="1" dirty="0"/>
              <a:t>Machine Learning </a:t>
            </a:r>
            <a:r>
              <a:rPr lang="fr-FR" sz="2200" dirty="0"/>
              <a:t>: Le Machine Learning ou apprentissage automatique est un domaine scientifique, et plus particulièrement une sous-catégorie de l’intelligence artificielle. Il consiste à laisser des algorithmes découvrir des “patterns”, à savoir des motifs récurrents, dans les ensembles de données. Ces données peuvent être des chiffres, des mots, des images, des statistiques. Tout ce qui peut être stocké numériquement peut servir de donnée pour le Machine Learning.</a:t>
            </a:r>
          </a:p>
          <a:p>
            <a:pPr marL="914126" lvl="4" indent="0"/>
            <a:r>
              <a:rPr lang="fr-FR" sz="2200" dirty="0"/>
              <a:t> </a:t>
            </a:r>
            <a:r>
              <a:rPr lang="fr-FR" sz="2200" b="1" dirty="0"/>
              <a:t>Deep Learning </a:t>
            </a:r>
            <a:r>
              <a:rPr lang="fr-FR" sz="2200" dirty="0"/>
              <a:t>: Le </a:t>
            </a:r>
            <a:r>
              <a:rPr lang="fr-FR" sz="2200" dirty="0" err="1"/>
              <a:t>deep</a:t>
            </a:r>
            <a:r>
              <a:rPr lang="fr-FR" sz="2200" dirty="0"/>
              <a:t> </a:t>
            </a:r>
            <a:r>
              <a:rPr lang="fr-FR" sz="2200" dirty="0" err="1"/>
              <a:t>learning</a:t>
            </a:r>
            <a:r>
              <a:rPr lang="fr-FR" sz="2200" dirty="0"/>
              <a:t> ou apprentissage profond est un type d’intelligence artificielle dérivé du machine </a:t>
            </a:r>
            <a:r>
              <a:rPr lang="fr-FR" sz="2200" dirty="0" err="1"/>
              <a:t>learning</a:t>
            </a:r>
            <a:r>
              <a:rPr lang="fr-FR" sz="2200" dirty="0"/>
              <a:t> (apprentissage automatique) où la machine est capable d’apprendre par elle-même, contrairement à la programmation où elle se contente d’exécuter des règles prédéterminées.</a:t>
            </a:r>
          </a:p>
        </p:txBody>
      </p:sp>
      <p:sp>
        <p:nvSpPr>
          <p:cNvPr id="6" name="Espace réservé du contenu 1"/>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207391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B300-077D-4922-A3E0-E50BC2282FD2}"/>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1CBCEA4-944E-A6B3-F608-D1DCC44EA5B3}"/>
              </a:ext>
            </a:extLst>
          </p:cNvPr>
          <p:cNvSpPr>
            <a:spLocks noGrp="1"/>
          </p:cNvSpPr>
          <p:nvPr>
            <p:ph type="title"/>
          </p:nvPr>
        </p:nvSpPr>
        <p:spPr>
          <a:xfrm>
            <a:off x="-28343" y="0"/>
            <a:ext cx="12188825" cy="987896"/>
          </a:xfrm>
        </p:spPr>
        <p:txBody>
          <a:bodyPr rtlCol="0">
            <a:normAutofit/>
          </a:bodyPr>
          <a:lstStyle/>
          <a:p>
            <a:pPr algn="ctr"/>
            <a:r>
              <a:rPr lang="fr-FR" sz="4800" b="1" dirty="0"/>
              <a:t>L’intelligence artificielle</a:t>
            </a:r>
          </a:p>
        </p:txBody>
      </p:sp>
      <p:sp>
        <p:nvSpPr>
          <p:cNvPr id="2" name="Espace réservé du contenu 1">
            <a:extLst>
              <a:ext uri="{FF2B5EF4-FFF2-40B4-BE49-F238E27FC236}">
                <a16:creationId xmlns:a16="http://schemas.microsoft.com/office/drawing/2014/main" id="{AA87B895-5946-0B56-CDA3-9230817703CC}"/>
              </a:ext>
            </a:extLst>
          </p:cNvPr>
          <p:cNvSpPr>
            <a:spLocks noGrp="1"/>
          </p:cNvSpPr>
          <p:nvPr>
            <p:ph idx="1"/>
          </p:nvPr>
        </p:nvSpPr>
        <p:spPr>
          <a:xfrm>
            <a:off x="1588" y="1176536"/>
            <a:ext cx="12188825" cy="5681464"/>
          </a:xfrm>
        </p:spPr>
        <p:txBody>
          <a:bodyPr>
            <a:normAutofit/>
          </a:bodyPr>
          <a:lstStyle/>
          <a:p>
            <a:r>
              <a:rPr lang="fr-FR" dirty="0"/>
              <a:t>Tout commence en 1956 lors du Summer Workshop de Dartmouth. C’est à cette occasion que 15 chercheurs, surnommés les Pères Fondateurs de l’IA, se réunissent pour mutualiser leurs recherches. L’intérêt du grand public commence à se faire sentir.</a:t>
            </a:r>
          </a:p>
          <a:p>
            <a:r>
              <a:rPr lang="fr-FR" dirty="0"/>
              <a:t>Les années 1960 marquent un tournant. On y apprend notamment que plusieurs courants ont commencé à s’opposer, allant jusqu’à se livrer une véritable bataille de l’innovation.</a:t>
            </a:r>
          </a:p>
          <a:p>
            <a:r>
              <a:rPr lang="fr-FR" dirty="0"/>
              <a:t>John McCarthy, créateur du terme “intelligence artificielle”, a pour idée de rendre les machines intelligentes. Il compte donner aux robots la capacité de raisonner et de décider. Cette vision de l’IA dominera une grande partie de l’histoire.</a:t>
            </a:r>
          </a:p>
          <a:p>
            <a:r>
              <a:rPr lang="fr-FR" dirty="0"/>
              <a:t>Face à lui, Doug Engelbart, qui est l’un des grands inventeurs de l’ordinateur personnel, lance l’ARC, l’Augmentation </a:t>
            </a:r>
            <a:r>
              <a:rPr lang="fr-FR" dirty="0" err="1"/>
              <a:t>Research</a:t>
            </a:r>
            <a:r>
              <a:rPr lang="fr-FR" dirty="0"/>
              <a:t> Center. Son idée est d’augmenter l’intelligence des humains grâce aux machines.</a:t>
            </a:r>
          </a:p>
          <a:p>
            <a:pPr marL="0" lvl="2" indent="0"/>
            <a:endParaRPr lang="fr-FR" sz="2400" dirty="0"/>
          </a:p>
        </p:txBody>
      </p:sp>
      <p:sp>
        <p:nvSpPr>
          <p:cNvPr id="6" name="Espace réservé du contenu 1">
            <a:extLst>
              <a:ext uri="{FF2B5EF4-FFF2-40B4-BE49-F238E27FC236}">
                <a16:creationId xmlns:a16="http://schemas.microsoft.com/office/drawing/2014/main" id="{AF5B8070-47DD-AB40-4680-23B1FD35DFCC}"/>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409614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7397B-868A-3F02-AC10-434382669A8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89D91C18-D6C9-3655-01A5-0707EA0D3FFC}"/>
              </a:ext>
            </a:extLst>
          </p:cNvPr>
          <p:cNvSpPr>
            <a:spLocks noGrp="1"/>
          </p:cNvSpPr>
          <p:nvPr>
            <p:ph type="title"/>
          </p:nvPr>
        </p:nvSpPr>
        <p:spPr>
          <a:xfrm>
            <a:off x="-28343" y="0"/>
            <a:ext cx="12188825" cy="987896"/>
          </a:xfrm>
        </p:spPr>
        <p:txBody>
          <a:bodyPr rtlCol="0">
            <a:normAutofit/>
          </a:bodyPr>
          <a:lstStyle/>
          <a:p>
            <a:pPr algn="ctr"/>
            <a:r>
              <a:rPr lang="fr-FR" sz="4800" b="1" dirty="0"/>
              <a:t>L’intelligence artificielle</a:t>
            </a:r>
          </a:p>
        </p:txBody>
      </p:sp>
      <p:sp>
        <p:nvSpPr>
          <p:cNvPr id="2" name="Espace réservé du contenu 1">
            <a:extLst>
              <a:ext uri="{FF2B5EF4-FFF2-40B4-BE49-F238E27FC236}">
                <a16:creationId xmlns:a16="http://schemas.microsoft.com/office/drawing/2014/main" id="{BF67669E-DDE9-0BB1-01EE-2DC4EE4F9B30}"/>
              </a:ext>
            </a:extLst>
          </p:cNvPr>
          <p:cNvSpPr>
            <a:spLocks noGrp="1"/>
          </p:cNvSpPr>
          <p:nvPr>
            <p:ph idx="1"/>
          </p:nvPr>
        </p:nvSpPr>
        <p:spPr>
          <a:xfrm>
            <a:off x="1588" y="1176536"/>
            <a:ext cx="12188825" cy="5681464"/>
          </a:xfrm>
        </p:spPr>
        <p:txBody>
          <a:bodyPr>
            <a:normAutofit fontScale="92500" lnSpcReduction="10000"/>
          </a:bodyPr>
          <a:lstStyle/>
          <a:p>
            <a:r>
              <a:rPr lang="fr-FR" b="1" dirty="0"/>
              <a:t>Types d'intelligences artificielles :</a:t>
            </a:r>
          </a:p>
          <a:p>
            <a:endParaRPr lang="fr-FR" b="1" dirty="0"/>
          </a:p>
          <a:p>
            <a:r>
              <a:rPr lang="fr-FR" dirty="0"/>
              <a:t>Cette classification définit les modèles d'IA en fonction de leur niveau d'intelligence et de leurs capacités à résoudre des problèmes.</a:t>
            </a:r>
          </a:p>
          <a:p>
            <a:pPr lvl="1"/>
            <a:r>
              <a:rPr lang="fr-FR" b="1" dirty="0"/>
              <a:t>Intelligence artificielle étroite</a:t>
            </a:r>
            <a:r>
              <a:rPr lang="fr-FR" dirty="0"/>
              <a:t> : il s'agit de la seule forme d'IA qui existe actuellement. Les modèles d'IA étroite sont conçus pour effectuer une tâche unique et spécifique, comme identifier des images, participer à une discussion ou filtrer des e-mails. Les assistants vocaux, la technologie de reconnaissance faciale et les modèles d'IA générative comme Gemini et d'autres grands modèles de langage (LLM) en sont des exemples. Malgré son nom, l'IA étroite ne possède pas de capacité de raisonnement ni de conscience de soi. </a:t>
            </a:r>
          </a:p>
          <a:p>
            <a:pPr lvl="1"/>
            <a:r>
              <a:rPr lang="fr-FR" b="1" dirty="0"/>
              <a:t>Intelligence artificielle générale</a:t>
            </a:r>
            <a:r>
              <a:rPr lang="fr-FR" dirty="0"/>
              <a:t> : il s'agit d'une étape future proposée pour la technologie d'IA. Théoriquement, l'intelligence artificielle générale serait capable d'effectuer un large éventail de tâches et utiliserait un raisonnement semblable à celui des humains pour apprendre, s'adapter et s'améliorer. L'intelligence artificielle générale n'existe pas encore. </a:t>
            </a:r>
          </a:p>
          <a:p>
            <a:pPr lvl="1"/>
            <a:r>
              <a:rPr lang="fr-FR" b="1" dirty="0" err="1"/>
              <a:t>Superintelligence</a:t>
            </a:r>
            <a:r>
              <a:rPr lang="fr-FR" b="1" dirty="0"/>
              <a:t> artificielle</a:t>
            </a:r>
            <a:r>
              <a:rPr lang="fr-FR" dirty="0"/>
              <a:t> : il s'agit de la forme d'IA théorique la plus avancée. La </a:t>
            </a:r>
            <a:r>
              <a:rPr lang="fr-FR" dirty="0" err="1"/>
              <a:t>superintelligence</a:t>
            </a:r>
            <a:r>
              <a:rPr lang="fr-FR" dirty="0"/>
              <a:t> artificielle serait une entité consciente d'elle-même, indépendante du contrôle humain, surpassant considérablement l'intelligence humaine en termes de raisonnement, de créativité et même d'intelligence émotionnelle. </a:t>
            </a:r>
            <a:endParaRPr lang="fr-FR" sz="2200" dirty="0"/>
          </a:p>
        </p:txBody>
      </p:sp>
      <p:sp>
        <p:nvSpPr>
          <p:cNvPr id="6" name="Espace réservé du contenu 1">
            <a:extLst>
              <a:ext uri="{FF2B5EF4-FFF2-40B4-BE49-F238E27FC236}">
                <a16:creationId xmlns:a16="http://schemas.microsoft.com/office/drawing/2014/main" id="{22AD38C6-F6CA-10C0-EA79-1F1BB185C307}"/>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89242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8C963-D610-6093-ADF6-6479DB04DC0A}"/>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D307A7C-3691-50C2-DA9E-5F45C55AC0E6}"/>
              </a:ext>
            </a:extLst>
          </p:cNvPr>
          <p:cNvSpPr>
            <a:spLocks noGrp="1"/>
          </p:cNvSpPr>
          <p:nvPr>
            <p:ph type="title"/>
          </p:nvPr>
        </p:nvSpPr>
        <p:spPr>
          <a:xfrm>
            <a:off x="-28343" y="0"/>
            <a:ext cx="12188825" cy="987896"/>
          </a:xfrm>
        </p:spPr>
        <p:txBody>
          <a:bodyPr rtlCol="0">
            <a:normAutofit fontScale="90000"/>
          </a:bodyPr>
          <a:lstStyle/>
          <a:p>
            <a:pPr algn="ctr"/>
            <a:r>
              <a:rPr lang="fr-FR" sz="4800" b="1" dirty="0"/>
              <a:t>L’intelligence artificielle - Quelle est l’utilité de l’IA ?</a:t>
            </a:r>
          </a:p>
        </p:txBody>
      </p:sp>
      <p:sp>
        <p:nvSpPr>
          <p:cNvPr id="2" name="Espace réservé du contenu 1">
            <a:extLst>
              <a:ext uri="{FF2B5EF4-FFF2-40B4-BE49-F238E27FC236}">
                <a16:creationId xmlns:a16="http://schemas.microsoft.com/office/drawing/2014/main" id="{ADCB572E-AEF2-EAD8-3CB2-1EE32AD5D7E4}"/>
              </a:ext>
            </a:extLst>
          </p:cNvPr>
          <p:cNvSpPr>
            <a:spLocks noGrp="1"/>
          </p:cNvSpPr>
          <p:nvPr>
            <p:ph idx="1"/>
          </p:nvPr>
        </p:nvSpPr>
        <p:spPr>
          <a:xfrm>
            <a:off x="1588" y="1176536"/>
            <a:ext cx="12188825" cy="5681464"/>
          </a:xfrm>
        </p:spPr>
        <p:txBody>
          <a:bodyPr>
            <a:normAutofit lnSpcReduction="10000"/>
          </a:bodyPr>
          <a:lstStyle/>
          <a:p>
            <a:pPr marL="0" lvl="2" indent="0"/>
            <a:r>
              <a:rPr lang="fr-FR" b="1" dirty="0"/>
              <a:t> </a:t>
            </a:r>
            <a:r>
              <a:rPr lang="fr-FR" sz="2600" b="1" dirty="0"/>
              <a:t>L'IA en action : transformer notre monde:</a:t>
            </a:r>
          </a:p>
          <a:p>
            <a:pPr marL="0" lvl="2" indent="0"/>
            <a:endParaRPr lang="fr-FR" sz="2600" b="1" dirty="0"/>
          </a:p>
          <a:p>
            <a:pPr marL="457063" lvl="3" indent="0"/>
            <a:r>
              <a:rPr lang="fr-FR" sz="2400" dirty="0"/>
              <a:t> </a:t>
            </a:r>
            <a:r>
              <a:rPr lang="fr-FR" sz="2400" b="1" dirty="0"/>
              <a:t>Dans votre vie quotidienne </a:t>
            </a:r>
            <a:r>
              <a:rPr lang="fr-FR" sz="2400" dirty="0"/>
              <a:t>: l'assistant virtuel de votre smartphone, les recommandations personnalisées sur les services de streaming, les filtres antispam dans votre messagerie et les applications de navigation comme Google </a:t>
            </a:r>
            <a:r>
              <a:rPr lang="fr-FR" sz="2400" dirty="0" err="1"/>
              <a:t>Maps</a:t>
            </a:r>
            <a:r>
              <a:rPr lang="fr-FR" sz="2400" dirty="0"/>
              <a:t> s'appuient tous sur l'IA pour fonctionner.</a:t>
            </a:r>
          </a:p>
          <a:p>
            <a:pPr marL="457063" lvl="3" indent="0"/>
            <a:r>
              <a:rPr lang="fr-FR" sz="2400" dirty="0"/>
              <a:t> </a:t>
            </a:r>
            <a:r>
              <a:rPr lang="fr-FR" sz="2400" b="1" dirty="0"/>
              <a:t>Santé</a:t>
            </a:r>
            <a:r>
              <a:rPr lang="fr-FR" sz="2400" dirty="0"/>
              <a:t> : l'IA révolutionne la médecine en aidant les médecins à diagnostiquer les maladies plus tôt grâce à l'analyse d'images médicales, en personnalisant les plans de traitement et en accélérant considérablement la découverte de médicaments.</a:t>
            </a:r>
          </a:p>
          <a:p>
            <a:pPr marL="457063" lvl="3" indent="0"/>
            <a:r>
              <a:rPr lang="fr-FR" sz="2400" dirty="0"/>
              <a:t> </a:t>
            </a:r>
            <a:r>
              <a:rPr lang="fr-FR" sz="2400" b="1" dirty="0"/>
              <a:t>Transports</a:t>
            </a:r>
            <a:r>
              <a:rPr lang="fr-FR" sz="2400" dirty="0"/>
              <a:t> : les véhicules autonomes utilisent l'IA pour la navigation, la détection d'objets et la prise de décision en temps réel afin de conduire en toute sécurité.</a:t>
            </a:r>
          </a:p>
          <a:p>
            <a:pPr marL="457063" lvl="3" indent="0"/>
            <a:r>
              <a:rPr lang="fr-FR" sz="2400" b="1" dirty="0"/>
              <a:t> Opérations commerciales </a:t>
            </a:r>
            <a:r>
              <a:rPr lang="fr-FR" sz="2400" dirty="0"/>
              <a:t>: les entreprises exploitent l'IA pour tout : </a:t>
            </a:r>
            <a:r>
              <a:rPr lang="fr-FR" sz="2400" dirty="0" err="1"/>
              <a:t>chatbots</a:t>
            </a:r>
            <a:r>
              <a:rPr lang="fr-FR" sz="2400" dirty="0"/>
              <a:t> de service client, détection des fraudes dans le secteur financier, optimisation des chaînes d'approvisionnement et personnalisation des campagnes marketing.</a:t>
            </a:r>
          </a:p>
          <a:p>
            <a:pPr marL="457063" lvl="3" indent="0"/>
            <a:r>
              <a:rPr lang="fr-FR" sz="2400" dirty="0"/>
              <a:t> </a:t>
            </a:r>
            <a:r>
              <a:rPr lang="fr-FR" sz="2400" b="1" dirty="0"/>
              <a:t>Divertissement</a:t>
            </a:r>
            <a:r>
              <a:rPr lang="fr-FR" sz="2400" dirty="0"/>
              <a:t> : dans les jeux vidéo, l'IA crée des personnages plus réalistes et plus stimulants. Dans le domaine de la création de contenu, l'IA générative peut désormais composer de la musique, écrire des scénarios et créer des œuvres d'art visuelles époustouflantes.</a:t>
            </a:r>
          </a:p>
        </p:txBody>
      </p:sp>
      <p:sp>
        <p:nvSpPr>
          <p:cNvPr id="6" name="Espace réservé du contenu 1">
            <a:extLst>
              <a:ext uri="{FF2B5EF4-FFF2-40B4-BE49-F238E27FC236}">
                <a16:creationId xmlns:a16="http://schemas.microsoft.com/office/drawing/2014/main" id="{C09809E9-8571-3726-A5BF-4735167030ED}"/>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23983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2D1D3-9340-EDB1-8D9C-6031F63B14A7}"/>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5023B2B7-0871-0610-E159-F492DD7D7B5C}"/>
              </a:ext>
            </a:extLst>
          </p:cNvPr>
          <p:cNvSpPr>
            <a:spLocks noGrp="1"/>
          </p:cNvSpPr>
          <p:nvPr>
            <p:ph type="title"/>
          </p:nvPr>
        </p:nvSpPr>
        <p:spPr>
          <a:xfrm>
            <a:off x="-28343" y="0"/>
            <a:ext cx="12188825" cy="987896"/>
          </a:xfrm>
        </p:spPr>
        <p:txBody>
          <a:bodyPr rtlCol="0">
            <a:normAutofit/>
          </a:bodyPr>
          <a:lstStyle/>
          <a:p>
            <a:pPr algn="ctr"/>
            <a:r>
              <a:rPr lang="fr-FR" sz="4800" b="1" dirty="0"/>
              <a:t>L’intelligence artificielle</a:t>
            </a:r>
          </a:p>
        </p:txBody>
      </p:sp>
      <p:sp>
        <p:nvSpPr>
          <p:cNvPr id="2" name="Espace réservé du contenu 1">
            <a:extLst>
              <a:ext uri="{FF2B5EF4-FFF2-40B4-BE49-F238E27FC236}">
                <a16:creationId xmlns:a16="http://schemas.microsoft.com/office/drawing/2014/main" id="{4A5BE394-2469-3BA8-EC31-A44A83DC1CF7}"/>
              </a:ext>
            </a:extLst>
          </p:cNvPr>
          <p:cNvSpPr>
            <a:spLocks noGrp="1"/>
          </p:cNvSpPr>
          <p:nvPr>
            <p:ph idx="1"/>
          </p:nvPr>
        </p:nvSpPr>
        <p:spPr>
          <a:xfrm>
            <a:off x="1588" y="1176536"/>
            <a:ext cx="12188825" cy="5681464"/>
          </a:xfrm>
        </p:spPr>
        <p:txBody>
          <a:bodyPr>
            <a:normAutofit/>
          </a:bodyPr>
          <a:lstStyle/>
          <a:p>
            <a:pPr marL="0" lvl="2" indent="0"/>
            <a:r>
              <a:rPr lang="fr-FR" sz="2400" dirty="0"/>
              <a:t> Automatiser une tâche répétitive qui était auparavant effectuée manuellement, sans ressentir de fatigue ou devoir prendre de pauses (comme un employé humain devrait le faire).</a:t>
            </a:r>
          </a:p>
          <a:p>
            <a:pPr marL="0" lvl="2" indent="0"/>
            <a:endParaRPr lang="fr-FR" sz="2400" dirty="0"/>
          </a:p>
          <a:p>
            <a:pPr marL="0" lvl="2" indent="0"/>
            <a:r>
              <a:rPr lang="fr-FR" sz="2400" dirty="0"/>
              <a:t> Rendre les produits et les services plus intelligents et plus efficaces, en améliorant les expériences des utilisateurs finaux (conversation, service client, meilleures recommandations de produits).</a:t>
            </a:r>
          </a:p>
          <a:p>
            <a:pPr marL="0" lvl="2" indent="0"/>
            <a:endParaRPr lang="fr-FR" sz="2400" dirty="0"/>
          </a:p>
          <a:p>
            <a:pPr marL="0" lvl="2" indent="0"/>
            <a:r>
              <a:rPr lang="fr-FR" sz="2400" dirty="0"/>
              <a:t> Analyse de données à un rythme beaucoup plus rapide que les humains, permettant de croiser des ensembles de données beaucoup plus importants que ce que peuvent faire les humains.</a:t>
            </a:r>
          </a:p>
          <a:p>
            <a:pPr marL="0" lvl="2" indent="0"/>
            <a:endParaRPr lang="fr-FR" sz="2400" dirty="0"/>
          </a:p>
          <a:p>
            <a:pPr marL="0" lvl="2" indent="0"/>
            <a:r>
              <a:rPr lang="fr-FR" sz="2400" dirty="0"/>
              <a:t> Récolter et interpréter des données de manière plus précise que les humains, pour prendre de meilleures décisions. Par exemple pour choisir un investissement financier ou identifier une excroissance cancéreuse sur des radiographies.</a:t>
            </a:r>
          </a:p>
        </p:txBody>
      </p:sp>
      <p:sp>
        <p:nvSpPr>
          <p:cNvPr id="6" name="Espace réservé du contenu 1">
            <a:extLst>
              <a:ext uri="{FF2B5EF4-FFF2-40B4-BE49-F238E27FC236}">
                <a16:creationId xmlns:a16="http://schemas.microsoft.com/office/drawing/2014/main" id="{EEF24BDB-2FBD-F95B-8CAD-BBDB9338787D}"/>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206988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78418-F8C5-F387-AC51-467B40B6147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7280218-217B-3678-8C67-ADD9E70B7306}"/>
              </a:ext>
            </a:extLst>
          </p:cNvPr>
          <p:cNvSpPr>
            <a:spLocks noGrp="1"/>
          </p:cNvSpPr>
          <p:nvPr>
            <p:ph type="title"/>
          </p:nvPr>
        </p:nvSpPr>
        <p:spPr>
          <a:xfrm>
            <a:off x="-28343" y="0"/>
            <a:ext cx="12188825" cy="987896"/>
          </a:xfrm>
        </p:spPr>
        <p:txBody>
          <a:bodyPr rtlCol="0">
            <a:normAutofit/>
          </a:bodyPr>
          <a:lstStyle/>
          <a:p>
            <a:pPr algn="ctr"/>
            <a:r>
              <a:rPr lang="fr-FR" sz="4800" b="1" dirty="0"/>
              <a:t>L’intelligence artificielle : exemples</a:t>
            </a:r>
          </a:p>
        </p:txBody>
      </p:sp>
      <p:sp>
        <p:nvSpPr>
          <p:cNvPr id="2" name="Espace réservé du contenu 1">
            <a:extLst>
              <a:ext uri="{FF2B5EF4-FFF2-40B4-BE49-F238E27FC236}">
                <a16:creationId xmlns:a16="http://schemas.microsoft.com/office/drawing/2014/main" id="{2690B937-E4A0-48C0-7137-C82741998978}"/>
              </a:ext>
            </a:extLst>
          </p:cNvPr>
          <p:cNvSpPr>
            <a:spLocks noGrp="1"/>
          </p:cNvSpPr>
          <p:nvPr>
            <p:ph idx="1"/>
          </p:nvPr>
        </p:nvSpPr>
        <p:spPr>
          <a:xfrm>
            <a:off x="1588" y="1176536"/>
            <a:ext cx="12188825" cy="5681464"/>
          </a:xfrm>
        </p:spPr>
        <p:txBody>
          <a:bodyPr>
            <a:normAutofit/>
          </a:bodyPr>
          <a:lstStyle/>
          <a:p>
            <a:r>
              <a:rPr lang="fr-FR" sz="2000" dirty="0"/>
              <a:t> </a:t>
            </a:r>
            <a:r>
              <a:rPr lang="fr-FR" b="1" dirty="0"/>
              <a:t>l'IA dans le marketing :</a:t>
            </a:r>
          </a:p>
          <a:p>
            <a:pPr lvl="1"/>
            <a:r>
              <a:rPr lang="fr-FR" dirty="0"/>
              <a:t>Le marketing utilisant l'intelligence artificielle, également connu sous le nom de marketing IA, est une méthode d'utilisation des données clients et des concepts d'intelligence artificielle, tels que l'apprentissage automatique, afin d'anticiper la prochaine étape du client et d'améliorer le parcours client. Les progrès de l'IA offrent aux entreprises de meilleures possibilités de le faire.</a:t>
            </a:r>
          </a:p>
          <a:p>
            <a:pPr lvl="1"/>
            <a:r>
              <a:rPr lang="fr-FR" dirty="0"/>
              <a:t> Carrefour utilise des solutions d'IA développées par SAS pour anticiper les besoins en produits. Ces solutions analysent des millions de points de données pour prévoir la demande de chaque produit (en fonction de la météo, des habitudes des clients, leur géographie, etc..), réduisant ainsi les ruptures de stock et minimisant les surplus.</a:t>
            </a:r>
          </a:p>
          <a:p>
            <a:pPr marL="0" lvl="2" indent="0"/>
            <a:endParaRPr lang="fr-FR" sz="2400" dirty="0"/>
          </a:p>
        </p:txBody>
      </p:sp>
      <p:sp>
        <p:nvSpPr>
          <p:cNvPr id="6" name="Espace réservé du contenu 1">
            <a:extLst>
              <a:ext uri="{FF2B5EF4-FFF2-40B4-BE49-F238E27FC236}">
                <a16:creationId xmlns:a16="http://schemas.microsoft.com/office/drawing/2014/main" id="{D909C35D-B7C1-8669-28E5-4590F2C8B8E9}"/>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75862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FEBE2-F99B-7D47-9757-DE4A0DF80D8A}"/>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6A47713-3C29-3742-22ED-94DF1D655F80}"/>
              </a:ext>
            </a:extLst>
          </p:cNvPr>
          <p:cNvSpPr>
            <a:spLocks noGrp="1"/>
          </p:cNvSpPr>
          <p:nvPr>
            <p:ph type="title"/>
          </p:nvPr>
        </p:nvSpPr>
        <p:spPr>
          <a:xfrm>
            <a:off x="-28343" y="0"/>
            <a:ext cx="12188825" cy="987896"/>
          </a:xfrm>
        </p:spPr>
        <p:txBody>
          <a:bodyPr rtlCol="0">
            <a:normAutofit/>
          </a:bodyPr>
          <a:lstStyle/>
          <a:p>
            <a:pPr algn="ctr"/>
            <a:r>
              <a:rPr lang="fr-FR" sz="4800" b="1" dirty="0"/>
              <a:t>L’intelligence artificielle</a:t>
            </a:r>
          </a:p>
        </p:txBody>
      </p:sp>
      <p:sp>
        <p:nvSpPr>
          <p:cNvPr id="2" name="Espace réservé du contenu 1">
            <a:extLst>
              <a:ext uri="{FF2B5EF4-FFF2-40B4-BE49-F238E27FC236}">
                <a16:creationId xmlns:a16="http://schemas.microsoft.com/office/drawing/2014/main" id="{3794BE2B-B9AB-66FA-ABA4-021904D8F3A9}"/>
              </a:ext>
            </a:extLst>
          </p:cNvPr>
          <p:cNvSpPr>
            <a:spLocks noGrp="1"/>
          </p:cNvSpPr>
          <p:nvPr>
            <p:ph idx="1"/>
          </p:nvPr>
        </p:nvSpPr>
        <p:spPr>
          <a:xfrm>
            <a:off x="1588" y="1176536"/>
            <a:ext cx="12188825" cy="5681464"/>
          </a:xfrm>
        </p:spPr>
        <p:txBody>
          <a:bodyPr>
            <a:normAutofit/>
          </a:bodyPr>
          <a:lstStyle/>
          <a:p>
            <a:r>
              <a:rPr lang="fr-FR" b="1" dirty="0"/>
              <a:t>voitures à conduite autonome :</a:t>
            </a:r>
          </a:p>
          <a:p>
            <a:pPr lvl="1"/>
            <a:r>
              <a:rPr lang="fr-FR" dirty="0"/>
              <a:t>L'avenir du transport, c'est la voiture qui se conduit toute seule. Ces voitures utilisent l'IA pour prendre des décisions et s'adapter en cours de route. Cela signifie qu'elles sont capables de réagir plus rapidement que les humains dans des situations imprévisibles. Cette nouvelle technologie contribuera à sauver des vies en réduisant le nombre d'accidents causés par des erreurs humaines. Elle rendra également les voyages plus sûrs que jamais. (EX: Tesla)</a:t>
            </a:r>
          </a:p>
          <a:p>
            <a:pPr lvl="1"/>
            <a:endParaRPr lang="fr-FR" dirty="0"/>
          </a:p>
          <a:p>
            <a:pPr lvl="1"/>
            <a:r>
              <a:rPr lang="fr-FR" dirty="0"/>
              <a:t>Une autre application de l'IA dans le domaine de la conduite ou de la livraison est l'idée de faire livrer des produits par drone. Cette idée peut sembler tirée par les cheveux et futuriste. Elle est pourtant déjà mise en œuvre par des géants comme Amazon et Walmart. Ils travaillent sur ces programmes et nous verrons bientôt leurs drones de livraison en action.</a:t>
            </a:r>
          </a:p>
        </p:txBody>
      </p:sp>
      <p:sp>
        <p:nvSpPr>
          <p:cNvPr id="6" name="Espace réservé du contenu 1">
            <a:extLst>
              <a:ext uri="{FF2B5EF4-FFF2-40B4-BE49-F238E27FC236}">
                <a16:creationId xmlns:a16="http://schemas.microsoft.com/office/drawing/2014/main" id="{5023B9E3-15E9-BC86-87BE-9FAF72FB7733}"/>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63932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2533</Words>
  <Application>Microsoft Office PowerPoint</Application>
  <PresentationFormat>Grand écran</PresentationFormat>
  <Paragraphs>164</Paragraphs>
  <Slides>23</Slides>
  <Notes>22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Calibri Light</vt:lpstr>
      <vt:lpstr>Thème Office</vt:lpstr>
      <vt:lpstr>Club Informatique Gennois</vt:lpstr>
      <vt:lpstr>Sommaire</vt:lpstr>
      <vt:lpstr>L’intelligence artificielle</vt:lpstr>
      <vt:lpstr>L’intelligence artificielle</vt:lpstr>
      <vt:lpstr>L’intelligence artificielle</vt:lpstr>
      <vt:lpstr>L’intelligence artificielle - Quelle est l’utilité de l’IA ?</vt:lpstr>
      <vt:lpstr>L’intelligence artificielle</vt:lpstr>
      <vt:lpstr>L’intelligence artificielle : exemples</vt:lpstr>
      <vt:lpstr>L’intelligence artificielle</vt:lpstr>
      <vt:lpstr>L’intelligence artificielle</vt:lpstr>
      <vt:lpstr>L’intelligence artificielle</vt:lpstr>
      <vt:lpstr>L’intelligence artificielle</vt:lpstr>
      <vt:lpstr>L’intelligence artificielle</vt:lpstr>
      <vt:lpstr>L’intelligence artificielle</vt:lpstr>
      <vt:lpstr>Les différentes IA que vous pouvez utiliser</vt:lpstr>
      <vt:lpstr>Les différentes IA que vous pouvez utiliser</vt:lpstr>
      <vt:lpstr>Les différentes IA que vous pouvez utiliser</vt:lpstr>
      <vt:lpstr>Les différentes IA que vous pouvez utiliser</vt:lpstr>
      <vt:lpstr>Les différentes IA que vous pouvez utiliser</vt:lpstr>
      <vt:lpstr>Les différentes IA que vous pouvez utiliser</vt:lpstr>
      <vt:lpstr>Les différentes IA que vous pouvez utiliser</vt:lpstr>
      <vt:lpstr>Les différentes IA que vous pouvez utiliser</vt:lpstr>
      <vt:lpstr>Les différentes IA que vous pouvez utiliser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ludovic pollier</dc:creator>
  <cp:lastModifiedBy>ludovic pollier</cp:lastModifiedBy>
  <cp:revision>1</cp:revision>
  <cp:lastPrinted>2026-03-16T18:26:57Z</cp:lastPrinted>
  <dcterms:created xsi:type="dcterms:W3CDTF">2026-03-16T17:53:39Z</dcterms:created>
  <dcterms:modified xsi:type="dcterms:W3CDTF">2026-03-16T18:27:23Z</dcterms:modified>
</cp:coreProperties>
</file>