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9"/>
  </p:notesMasterIdLst>
  <p:handoutMasterIdLst>
    <p:handoutMasterId r:id="rId30"/>
  </p:handoutMasterIdLst>
  <p:sldIdLst>
    <p:sldId id="265" r:id="rId5"/>
    <p:sldId id="310" r:id="rId6"/>
    <p:sldId id="356" r:id="rId7"/>
    <p:sldId id="357" r:id="rId8"/>
    <p:sldId id="358" r:id="rId9"/>
    <p:sldId id="359" r:id="rId10"/>
    <p:sldId id="360" r:id="rId11"/>
    <p:sldId id="361" r:id="rId12"/>
    <p:sldId id="362" r:id="rId13"/>
    <p:sldId id="363" r:id="rId14"/>
    <p:sldId id="364" r:id="rId15"/>
    <p:sldId id="365" r:id="rId16"/>
    <p:sldId id="366" r:id="rId17"/>
    <p:sldId id="367" r:id="rId18"/>
    <p:sldId id="368" r:id="rId19"/>
    <p:sldId id="369" r:id="rId20"/>
    <p:sldId id="370" r:id="rId21"/>
    <p:sldId id="371" r:id="rId22"/>
    <p:sldId id="372" r:id="rId23"/>
    <p:sldId id="373" r:id="rId24"/>
    <p:sldId id="374" r:id="rId25"/>
    <p:sldId id="375" r:id="rId26"/>
    <p:sldId id="376" r:id="rId27"/>
    <p:sldId id="377" r:id="rId28"/>
  </p:sldIdLst>
  <p:sldSz cx="12188825" cy="6858000"/>
  <p:notesSz cx="6797675" cy="9926638"/>
  <p:custDataLst>
    <p:tags r:id="rId31"/>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0" autoAdjust="0"/>
    <p:restoredTop sz="89234" autoAdjust="0"/>
  </p:normalViewPr>
  <p:slideViewPr>
    <p:cSldViewPr showGuides="1">
      <p:cViewPr varScale="1">
        <p:scale>
          <a:sx n="73" d="100"/>
          <a:sy n="73" d="100"/>
        </p:scale>
        <p:origin x="883" y="53"/>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100" d="100"/>
          <a:sy n="100" d="100"/>
        </p:scale>
        <p:origin x="280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056"/>
          </a:xfrm>
          <a:prstGeom prst="rect">
            <a:avLst/>
          </a:prstGeom>
        </p:spPr>
        <p:txBody>
          <a:bodyPr vert="horz" lIns="91426" tIns="45713" rIns="91426" bIns="45713" rtlCol="0"/>
          <a:lstStyle>
            <a:lvl1pPr algn="l" rtl="0">
              <a:defRPr sz="1200"/>
            </a:lvl1pPr>
          </a:lstStyle>
          <a:p>
            <a:pPr rtl="0"/>
            <a:endParaRPr lang="fr-FR" dirty="0"/>
          </a:p>
        </p:txBody>
      </p:sp>
      <p:sp>
        <p:nvSpPr>
          <p:cNvPr id="3" name="Espace réservé de la date 2"/>
          <p:cNvSpPr>
            <a:spLocks noGrp="1"/>
          </p:cNvSpPr>
          <p:nvPr>
            <p:ph type="dt" sz="quarter" idx="1"/>
          </p:nvPr>
        </p:nvSpPr>
        <p:spPr>
          <a:xfrm>
            <a:off x="3850444" y="0"/>
            <a:ext cx="2945659" cy="498056"/>
          </a:xfrm>
          <a:prstGeom prst="rect">
            <a:avLst/>
          </a:prstGeom>
        </p:spPr>
        <p:txBody>
          <a:bodyPr vert="horz" lIns="91426" tIns="45713" rIns="91426" bIns="45713" rtlCol="0"/>
          <a:lstStyle>
            <a:lvl1pPr algn="l" rtl="0">
              <a:defRPr sz="1200"/>
            </a:lvl1pPr>
          </a:lstStyle>
          <a:p>
            <a:pPr algn="r" rtl="0"/>
            <a:fld id="{4FD0811F-65A0-45DC-A418-D7D88257DA14}" type="datetime1">
              <a:rPr lang="fr-FR" smtClean="0"/>
              <a:pPr algn="r" rtl="0"/>
              <a:t>19/01/2026</a:t>
            </a:fld>
            <a:endParaRPr lang="fr-FR" dirty="0"/>
          </a:p>
        </p:txBody>
      </p:sp>
      <p:sp>
        <p:nvSpPr>
          <p:cNvPr id="4" name="Espace réservé du pied de page 3"/>
          <p:cNvSpPr>
            <a:spLocks noGrp="1"/>
          </p:cNvSpPr>
          <p:nvPr>
            <p:ph type="ftr" sz="quarter" idx="2"/>
          </p:nvPr>
        </p:nvSpPr>
        <p:spPr>
          <a:xfrm>
            <a:off x="1" y="9428586"/>
            <a:ext cx="2945659" cy="498055"/>
          </a:xfrm>
          <a:prstGeom prst="rect">
            <a:avLst/>
          </a:prstGeom>
        </p:spPr>
        <p:txBody>
          <a:bodyPr vert="horz" lIns="91426" tIns="45713" rIns="91426" bIns="45713" rtlCol="0" anchor="b"/>
          <a:lstStyle>
            <a:lvl1pPr algn="l" rtl="0">
              <a:defRPr sz="1200"/>
            </a:lvl1pPr>
          </a:lstStyle>
          <a:p>
            <a:pPr rtl="0"/>
            <a:endParaRPr lang="fr-FR" dirty="0"/>
          </a:p>
        </p:txBody>
      </p:sp>
      <p:sp>
        <p:nvSpPr>
          <p:cNvPr id="5" name="Espace réservé du numéro de diapositive 4"/>
          <p:cNvSpPr>
            <a:spLocks noGrp="1"/>
          </p:cNvSpPr>
          <p:nvPr>
            <p:ph type="sldNum" sz="quarter" idx="3"/>
          </p:nvPr>
        </p:nvSpPr>
        <p:spPr>
          <a:xfrm>
            <a:off x="3850444" y="9428586"/>
            <a:ext cx="2945659" cy="498055"/>
          </a:xfrm>
          <a:prstGeom prst="rect">
            <a:avLst/>
          </a:prstGeom>
        </p:spPr>
        <p:txBody>
          <a:bodyPr vert="horz" lIns="91426" tIns="45713" rIns="91426" bIns="45713" rtlCol="0" anchor="b"/>
          <a:lstStyle>
            <a:lvl1pPr algn="l" rtl="0">
              <a:defRPr sz="1200"/>
            </a:lvl1pPr>
          </a:lstStyle>
          <a:p>
            <a:pPr algn="r" rtl="0"/>
            <a:fld id="{D9F912AB-2776-42F2-A957-313FC7EFEDB9}" type="slidenum">
              <a:rPr lang="fr-FR" smtClean="0"/>
              <a:pPr algn="r" rtl="0"/>
              <a:t>‹N°›</a:t>
            </a:fld>
            <a:endParaRPr lang="fr-FR" dirty="0"/>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26" tIns="45713" rIns="91426" bIns="45713" rtlCol="0"/>
          <a:lstStyle>
            <a:lvl1pPr algn="l" rtl="0">
              <a:defRPr sz="1200"/>
            </a:lvl1pPr>
          </a:lstStyle>
          <a:p>
            <a:pPr rtl="0"/>
            <a:endParaRPr lang="fr-FR" noProof="0" dirty="0"/>
          </a:p>
        </p:txBody>
      </p:sp>
      <p:sp>
        <p:nvSpPr>
          <p:cNvPr id="3" name="Espace réservé de la date 2"/>
          <p:cNvSpPr>
            <a:spLocks noGrp="1"/>
          </p:cNvSpPr>
          <p:nvPr>
            <p:ph type="dt" idx="1"/>
          </p:nvPr>
        </p:nvSpPr>
        <p:spPr>
          <a:xfrm>
            <a:off x="3850444" y="0"/>
            <a:ext cx="2945659" cy="496332"/>
          </a:xfrm>
          <a:prstGeom prst="rect">
            <a:avLst/>
          </a:prstGeom>
        </p:spPr>
        <p:txBody>
          <a:bodyPr vert="horz" lIns="91426" tIns="45713" rIns="91426" bIns="45713" rtlCol="0"/>
          <a:lstStyle>
            <a:lvl1pPr algn="r" rtl="0">
              <a:defRPr sz="1200"/>
            </a:lvl1pPr>
          </a:lstStyle>
          <a:p>
            <a:fld id="{869BCCB5-3197-42F0-A23E-FBF35BB6BD6D}" type="datetime1">
              <a:rPr lang="fr-FR" smtClean="0"/>
              <a:pPr/>
              <a:t>19/01/2026</a:t>
            </a:fld>
            <a:endParaRPr lang="fr-FR" dirty="0"/>
          </a:p>
        </p:txBody>
      </p:sp>
      <p:sp>
        <p:nvSpPr>
          <p:cNvPr id="4" name="Espace réservé de l’image des diapositives 3"/>
          <p:cNvSpPr>
            <a:spLocks noGrp="1" noRot="1" noChangeAspect="1"/>
          </p:cNvSpPr>
          <p:nvPr>
            <p:ph type="sldImg" idx="2"/>
          </p:nvPr>
        </p:nvSpPr>
        <p:spPr>
          <a:xfrm>
            <a:off x="92075" y="744538"/>
            <a:ext cx="6613525" cy="3722687"/>
          </a:xfrm>
          <a:prstGeom prst="rect">
            <a:avLst/>
          </a:prstGeom>
          <a:noFill/>
          <a:ln w="12700">
            <a:solidFill>
              <a:prstClr val="black"/>
            </a:solidFill>
          </a:ln>
        </p:spPr>
        <p:txBody>
          <a:bodyPr vert="horz" lIns="91426" tIns="45713" rIns="91426" bIns="45713" rtlCol="0" anchor="ctr"/>
          <a:lstStyle/>
          <a:p>
            <a:pPr rtl="0"/>
            <a:endParaRPr lang="fr-FR" noProof="0" dirty="0"/>
          </a:p>
        </p:txBody>
      </p:sp>
      <p:sp>
        <p:nvSpPr>
          <p:cNvPr id="5" name="Espace réservé des notes 4"/>
          <p:cNvSpPr>
            <a:spLocks noGrp="1"/>
          </p:cNvSpPr>
          <p:nvPr>
            <p:ph type="body" sz="quarter" idx="3"/>
          </p:nvPr>
        </p:nvSpPr>
        <p:spPr>
          <a:xfrm>
            <a:off x="679768" y="4715155"/>
            <a:ext cx="5438140" cy="4466987"/>
          </a:xfrm>
          <a:prstGeom prst="rect">
            <a:avLst/>
          </a:prstGeom>
        </p:spPr>
        <p:txBody>
          <a:bodyPr vert="horz" lIns="91426" tIns="45713" rIns="91426" bIns="45713" rtlCol="0"/>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1" y="9428583"/>
            <a:ext cx="2945659" cy="496332"/>
          </a:xfrm>
          <a:prstGeom prst="rect">
            <a:avLst/>
          </a:prstGeom>
        </p:spPr>
        <p:txBody>
          <a:bodyPr vert="horz" lIns="91426" tIns="45713" rIns="91426" bIns="45713" rtlCol="0" anchor="b"/>
          <a:lstStyle>
            <a:lvl1pPr algn="l" rtl="0">
              <a:defRPr sz="1200"/>
            </a:lvl1pPr>
          </a:lstStyle>
          <a:p>
            <a:pPr rtl="0"/>
            <a:endParaRPr lang="fr-FR" noProof="0" dirty="0"/>
          </a:p>
        </p:txBody>
      </p:sp>
      <p:sp>
        <p:nvSpPr>
          <p:cNvPr id="7" name="Espace réservé du numéro de diapositive 6"/>
          <p:cNvSpPr>
            <a:spLocks noGrp="1"/>
          </p:cNvSpPr>
          <p:nvPr>
            <p:ph type="sldNum" sz="quarter" idx="5"/>
          </p:nvPr>
        </p:nvSpPr>
        <p:spPr>
          <a:xfrm>
            <a:off x="3850444" y="9428583"/>
            <a:ext cx="2945659" cy="496332"/>
          </a:xfrm>
          <a:prstGeom prst="rect">
            <a:avLst/>
          </a:prstGeom>
        </p:spPr>
        <p:txBody>
          <a:bodyPr vert="horz" lIns="91426" tIns="45713" rIns="91426" bIns="45713" rtlCol="0" anchor="b"/>
          <a:lstStyle>
            <a:lvl1pPr algn="r" rtl="0">
              <a:defRPr sz="1200"/>
            </a:lvl1pPr>
          </a:lstStyle>
          <a:p>
            <a:fld id="{F93199CD-3E1B-4AE6-990F-76F925F5EA9F}" type="slidenum">
              <a:rPr lang="fr-FR" smtClean="0"/>
              <a:pPr/>
              <a:t>‹N°›</a:t>
            </a:fld>
            <a:endParaRPr lang="fr-FR"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a:t>
            </a:fld>
            <a:endParaRPr lang="fr-FR" dirty="0"/>
          </a:p>
        </p:txBody>
      </p:sp>
    </p:spTree>
    <p:extLst>
      <p:ext uri="{BB962C8B-B14F-4D97-AF65-F5344CB8AC3E}">
        <p14:creationId xmlns:p14="http://schemas.microsoft.com/office/powerpoint/2010/main" val="2655446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99D06-7C49-FC38-90C7-A6772951A17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371F261-9509-6844-80BF-2F4281B0BFA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433AE1D-DD70-E8E6-2907-357D4B78B22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A79AAE1-A7CC-A6CB-4AE5-E3BADDE01765}"/>
              </a:ext>
            </a:extLst>
          </p:cNvPr>
          <p:cNvSpPr>
            <a:spLocks noGrp="1"/>
          </p:cNvSpPr>
          <p:nvPr>
            <p:ph type="sldNum" sz="quarter" idx="10"/>
          </p:nvPr>
        </p:nvSpPr>
        <p:spPr/>
        <p:txBody>
          <a:bodyPr/>
          <a:lstStyle/>
          <a:p>
            <a:fld id="{F93199CD-3E1B-4AE6-990F-76F925F5EA9F}" type="slidenum">
              <a:rPr lang="fr-FR" smtClean="0"/>
              <a:pPr/>
              <a:t>11</a:t>
            </a:fld>
            <a:endParaRPr lang="fr-FR" dirty="0"/>
          </a:p>
        </p:txBody>
      </p:sp>
    </p:spTree>
    <p:extLst>
      <p:ext uri="{BB962C8B-B14F-4D97-AF65-F5344CB8AC3E}">
        <p14:creationId xmlns:p14="http://schemas.microsoft.com/office/powerpoint/2010/main" val="1323362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629FE-0B25-2FE3-7571-EE989803DA3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F2AE8FF-207F-D563-D3AB-C6B7A7E72C1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A829EDF-E7AC-9400-8A24-2AF7C2EEBBC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595FF80-816C-2379-744C-BBB7DF3B519D}"/>
              </a:ext>
            </a:extLst>
          </p:cNvPr>
          <p:cNvSpPr>
            <a:spLocks noGrp="1"/>
          </p:cNvSpPr>
          <p:nvPr>
            <p:ph type="sldNum" sz="quarter" idx="10"/>
          </p:nvPr>
        </p:nvSpPr>
        <p:spPr/>
        <p:txBody>
          <a:bodyPr/>
          <a:lstStyle/>
          <a:p>
            <a:fld id="{F93199CD-3E1B-4AE6-990F-76F925F5EA9F}" type="slidenum">
              <a:rPr lang="fr-FR" smtClean="0"/>
              <a:pPr/>
              <a:t>12</a:t>
            </a:fld>
            <a:endParaRPr lang="fr-FR" dirty="0"/>
          </a:p>
        </p:txBody>
      </p:sp>
    </p:spTree>
    <p:extLst>
      <p:ext uri="{BB962C8B-B14F-4D97-AF65-F5344CB8AC3E}">
        <p14:creationId xmlns:p14="http://schemas.microsoft.com/office/powerpoint/2010/main" val="3303933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5C5A9-5810-01D4-13F7-D0D6C808948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22C251B-2432-F390-6E7D-D69158881AA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BC41F50-3979-66BA-0595-203FD1117C3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F1AFC02-1E64-D723-11D1-EE609C49EB84}"/>
              </a:ext>
            </a:extLst>
          </p:cNvPr>
          <p:cNvSpPr>
            <a:spLocks noGrp="1"/>
          </p:cNvSpPr>
          <p:nvPr>
            <p:ph type="sldNum" sz="quarter" idx="10"/>
          </p:nvPr>
        </p:nvSpPr>
        <p:spPr/>
        <p:txBody>
          <a:bodyPr/>
          <a:lstStyle/>
          <a:p>
            <a:fld id="{F93199CD-3E1B-4AE6-990F-76F925F5EA9F}" type="slidenum">
              <a:rPr lang="fr-FR" smtClean="0"/>
              <a:pPr/>
              <a:t>13</a:t>
            </a:fld>
            <a:endParaRPr lang="fr-FR" dirty="0"/>
          </a:p>
        </p:txBody>
      </p:sp>
    </p:spTree>
    <p:extLst>
      <p:ext uri="{BB962C8B-B14F-4D97-AF65-F5344CB8AC3E}">
        <p14:creationId xmlns:p14="http://schemas.microsoft.com/office/powerpoint/2010/main" val="4292853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60018-A0D8-9AD2-D536-0FDB060779C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3F2B27F-9C87-A757-6720-F02A5D9CE4D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4CE7E25-F69E-5B41-C130-E66ACAF6808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5D904A8-8703-3ACB-17E3-AE93D8F3D8F4}"/>
              </a:ext>
            </a:extLst>
          </p:cNvPr>
          <p:cNvSpPr>
            <a:spLocks noGrp="1"/>
          </p:cNvSpPr>
          <p:nvPr>
            <p:ph type="sldNum" sz="quarter" idx="10"/>
          </p:nvPr>
        </p:nvSpPr>
        <p:spPr/>
        <p:txBody>
          <a:bodyPr/>
          <a:lstStyle/>
          <a:p>
            <a:fld id="{F93199CD-3E1B-4AE6-990F-76F925F5EA9F}" type="slidenum">
              <a:rPr lang="fr-FR" smtClean="0"/>
              <a:pPr/>
              <a:t>14</a:t>
            </a:fld>
            <a:endParaRPr lang="fr-FR" dirty="0"/>
          </a:p>
        </p:txBody>
      </p:sp>
    </p:spTree>
    <p:extLst>
      <p:ext uri="{BB962C8B-B14F-4D97-AF65-F5344CB8AC3E}">
        <p14:creationId xmlns:p14="http://schemas.microsoft.com/office/powerpoint/2010/main" val="1294951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14851-5BEE-1830-1B86-E683E73CB6D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0713BC3-E3F8-C9E3-9431-1132D3523A8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EE3031E-BA60-A757-086C-6702C117E7A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44B1030D-0AE6-8A69-5CE2-705C9D3BCD58}"/>
              </a:ext>
            </a:extLst>
          </p:cNvPr>
          <p:cNvSpPr>
            <a:spLocks noGrp="1"/>
          </p:cNvSpPr>
          <p:nvPr>
            <p:ph type="sldNum" sz="quarter" idx="10"/>
          </p:nvPr>
        </p:nvSpPr>
        <p:spPr/>
        <p:txBody>
          <a:bodyPr/>
          <a:lstStyle/>
          <a:p>
            <a:fld id="{F93199CD-3E1B-4AE6-990F-76F925F5EA9F}" type="slidenum">
              <a:rPr lang="fr-FR" smtClean="0"/>
              <a:pPr/>
              <a:t>15</a:t>
            </a:fld>
            <a:endParaRPr lang="fr-FR" dirty="0"/>
          </a:p>
        </p:txBody>
      </p:sp>
    </p:spTree>
    <p:extLst>
      <p:ext uri="{BB962C8B-B14F-4D97-AF65-F5344CB8AC3E}">
        <p14:creationId xmlns:p14="http://schemas.microsoft.com/office/powerpoint/2010/main" val="29076377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0EDD6-D5A6-73C3-5EB8-0FC833E2EB9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7B90365-83CF-BA22-A9D5-36E2EE0B6F6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B4349B4-7255-5A39-BFB9-6BF43265607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202BAD9-409E-F990-4F11-C5C989FE32D0}"/>
              </a:ext>
            </a:extLst>
          </p:cNvPr>
          <p:cNvSpPr>
            <a:spLocks noGrp="1"/>
          </p:cNvSpPr>
          <p:nvPr>
            <p:ph type="sldNum" sz="quarter" idx="10"/>
          </p:nvPr>
        </p:nvSpPr>
        <p:spPr/>
        <p:txBody>
          <a:bodyPr/>
          <a:lstStyle/>
          <a:p>
            <a:fld id="{F93199CD-3E1B-4AE6-990F-76F925F5EA9F}" type="slidenum">
              <a:rPr lang="fr-FR" smtClean="0"/>
              <a:pPr/>
              <a:t>16</a:t>
            </a:fld>
            <a:endParaRPr lang="fr-FR" dirty="0"/>
          </a:p>
        </p:txBody>
      </p:sp>
    </p:spTree>
    <p:extLst>
      <p:ext uri="{BB962C8B-B14F-4D97-AF65-F5344CB8AC3E}">
        <p14:creationId xmlns:p14="http://schemas.microsoft.com/office/powerpoint/2010/main" val="745189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97B25-17A3-7EAA-0C55-DB05DD57986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A704331-1FC8-B73E-FDB0-652C3A78DA6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D9AFAC9-DB2A-008F-0375-BEAC501B0E9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4E6AC57-66D8-8E31-2E1A-AF5C3DE438B9}"/>
              </a:ext>
            </a:extLst>
          </p:cNvPr>
          <p:cNvSpPr>
            <a:spLocks noGrp="1"/>
          </p:cNvSpPr>
          <p:nvPr>
            <p:ph type="sldNum" sz="quarter" idx="10"/>
          </p:nvPr>
        </p:nvSpPr>
        <p:spPr/>
        <p:txBody>
          <a:bodyPr/>
          <a:lstStyle/>
          <a:p>
            <a:fld id="{F93199CD-3E1B-4AE6-990F-76F925F5EA9F}" type="slidenum">
              <a:rPr lang="fr-FR" smtClean="0"/>
              <a:pPr/>
              <a:t>17</a:t>
            </a:fld>
            <a:endParaRPr lang="fr-FR" dirty="0"/>
          </a:p>
        </p:txBody>
      </p:sp>
    </p:spTree>
    <p:extLst>
      <p:ext uri="{BB962C8B-B14F-4D97-AF65-F5344CB8AC3E}">
        <p14:creationId xmlns:p14="http://schemas.microsoft.com/office/powerpoint/2010/main" val="42314654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A0D22-FD97-8305-A5BA-DDF2CB1BDC7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0D14AAE-6455-B967-1951-2036AC18D04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076BD1E-50FB-E313-05CA-6BCCD69784A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30C2DF5-295C-97E6-F797-DD59EBD2E27D}"/>
              </a:ext>
            </a:extLst>
          </p:cNvPr>
          <p:cNvSpPr>
            <a:spLocks noGrp="1"/>
          </p:cNvSpPr>
          <p:nvPr>
            <p:ph type="sldNum" sz="quarter" idx="10"/>
          </p:nvPr>
        </p:nvSpPr>
        <p:spPr/>
        <p:txBody>
          <a:bodyPr/>
          <a:lstStyle/>
          <a:p>
            <a:fld id="{F93199CD-3E1B-4AE6-990F-76F925F5EA9F}" type="slidenum">
              <a:rPr lang="fr-FR" smtClean="0"/>
              <a:pPr/>
              <a:t>18</a:t>
            </a:fld>
            <a:endParaRPr lang="fr-FR" dirty="0"/>
          </a:p>
        </p:txBody>
      </p:sp>
    </p:spTree>
    <p:extLst>
      <p:ext uri="{BB962C8B-B14F-4D97-AF65-F5344CB8AC3E}">
        <p14:creationId xmlns:p14="http://schemas.microsoft.com/office/powerpoint/2010/main" val="25739297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627CA-C493-47B2-DA01-AB61DC3EBE9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7F6CFDC-09F2-01C4-9A35-DC90C17959B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87C4BC7-CBA9-0ECA-7AEE-F40D9F8EA24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072E864F-244E-51DC-6F68-CCE8BD7E41A5}"/>
              </a:ext>
            </a:extLst>
          </p:cNvPr>
          <p:cNvSpPr>
            <a:spLocks noGrp="1"/>
          </p:cNvSpPr>
          <p:nvPr>
            <p:ph type="sldNum" sz="quarter" idx="10"/>
          </p:nvPr>
        </p:nvSpPr>
        <p:spPr/>
        <p:txBody>
          <a:bodyPr/>
          <a:lstStyle/>
          <a:p>
            <a:fld id="{F93199CD-3E1B-4AE6-990F-76F925F5EA9F}" type="slidenum">
              <a:rPr lang="fr-FR" smtClean="0"/>
              <a:pPr/>
              <a:t>19</a:t>
            </a:fld>
            <a:endParaRPr lang="fr-FR" dirty="0"/>
          </a:p>
        </p:txBody>
      </p:sp>
    </p:spTree>
    <p:extLst>
      <p:ext uri="{BB962C8B-B14F-4D97-AF65-F5344CB8AC3E}">
        <p14:creationId xmlns:p14="http://schemas.microsoft.com/office/powerpoint/2010/main" val="14604020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366A1-8170-9399-99CE-D8853C3B5F1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93121A0-E322-F6A6-4BF2-775C6FBE420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B8481C9-36CA-9D84-AC85-201361CD1D3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619595E-74BA-3BFD-F030-301CC13548D5}"/>
              </a:ext>
            </a:extLst>
          </p:cNvPr>
          <p:cNvSpPr>
            <a:spLocks noGrp="1"/>
          </p:cNvSpPr>
          <p:nvPr>
            <p:ph type="sldNum" sz="quarter" idx="10"/>
          </p:nvPr>
        </p:nvSpPr>
        <p:spPr/>
        <p:txBody>
          <a:bodyPr/>
          <a:lstStyle/>
          <a:p>
            <a:fld id="{F93199CD-3E1B-4AE6-990F-76F925F5EA9F}" type="slidenum">
              <a:rPr lang="fr-FR" smtClean="0"/>
              <a:pPr/>
              <a:t>20</a:t>
            </a:fld>
            <a:endParaRPr lang="fr-FR" dirty="0"/>
          </a:p>
        </p:txBody>
      </p:sp>
    </p:spTree>
    <p:extLst>
      <p:ext uri="{BB962C8B-B14F-4D97-AF65-F5344CB8AC3E}">
        <p14:creationId xmlns:p14="http://schemas.microsoft.com/office/powerpoint/2010/main" val="2484311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3</a:t>
            </a:fld>
            <a:endParaRPr lang="fr-FR" dirty="0"/>
          </a:p>
        </p:txBody>
      </p:sp>
    </p:spTree>
    <p:extLst>
      <p:ext uri="{BB962C8B-B14F-4D97-AF65-F5344CB8AC3E}">
        <p14:creationId xmlns:p14="http://schemas.microsoft.com/office/powerpoint/2010/main" val="38084179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A66C1-B5FF-F4A5-5B33-54E57A95D95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8A817F9-769E-91AA-FF1B-B3985206308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6AB2D88-C928-72DD-A4FC-5B9C518C56F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6BF91ED-AD23-642A-B5C9-58C1C9431C33}"/>
              </a:ext>
            </a:extLst>
          </p:cNvPr>
          <p:cNvSpPr>
            <a:spLocks noGrp="1"/>
          </p:cNvSpPr>
          <p:nvPr>
            <p:ph type="sldNum" sz="quarter" idx="10"/>
          </p:nvPr>
        </p:nvSpPr>
        <p:spPr/>
        <p:txBody>
          <a:bodyPr/>
          <a:lstStyle/>
          <a:p>
            <a:fld id="{F93199CD-3E1B-4AE6-990F-76F925F5EA9F}" type="slidenum">
              <a:rPr lang="fr-FR" smtClean="0"/>
              <a:pPr/>
              <a:t>21</a:t>
            </a:fld>
            <a:endParaRPr lang="fr-FR" dirty="0"/>
          </a:p>
        </p:txBody>
      </p:sp>
    </p:spTree>
    <p:extLst>
      <p:ext uri="{BB962C8B-B14F-4D97-AF65-F5344CB8AC3E}">
        <p14:creationId xmlns:p14="http://schemas.microsoft.com/office/powerpoint/2010/main" val="30975478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00945-5EDF-ECFE-DD4F-896B6DB41BA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3980F19-DCC2-E068-C951-521357187D2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0E8E3E9-863D-89E3-1F42-B8171360A81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640BF6D-054B-0865-3908-18E984A0671B}"/>
              </a:ext>
            </a:extLst>
          </p:cNvPr>
          <p:cNvSpPr>
            <a:spLocks noGrp="1"/>
          </p:cNvSpPr>
          <p:nvPr>
            <p:ph type="sldNum" sz="quarter" idx="10"/>
          </p:nvPr>
        </p:nvSpPr>
        <p:spPr/>
        <p:txBody>
          <a:bodyPr/>
          <a:lstStyle/>
          <a:p>
            <a:fld id="{F93199CD-3E1B-4AE6-990F-76F925F5EA9F}" type="slidenum">
              <a:rPr lang="fr-FR" smtClean="0"/>
              <a:pPr/>
              <a:t>22</a:t>
            </a:fld>
            <a:endParaRPr lang="fr-FR" dirty="0"/>
          </a:p>
        </p:txBody>
      </p:sp>
    </p:spTree>
    <p:extLst>
      <p:ext uri="{BB962C8B-B14F-4D97-AF65-F5344CB8AC3E}">
        <p14:creationId xmlns:p14="http://schemas.microsoft.com/office/powerpoint/2010/main" val="5432743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1B3CD-2BEC-1C86-75B8-3EB7E8D7757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1A00ED4-F617-D8B1-B123-458AC8F4B4B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F3400BA-E065-4EAA-A40A-B6526D8ADF3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FF5E239-A048-5023-CFD3-5B1678050092}"/>
              </a:ext>
            </a:extLst>
          </p:cNvPr>
          <p:cNvSpPr>
            <a:spLocks noGrp="1"/>
          </p:cNvSpPr>
          <p:nvPr>
            <p:ph type="sldNum" sz="quarter" idx="10"/>
          </p:nvPr>
        </p:nvSpPr>
        <p:spPr/>
        <p:txBody>
          <a:bodyPr/>
          <a:lstStyle/>
          <a:p>
            <a:fld id="{F93199CD-3E1B-4AE6-990F-76F925F5EA9F}" type="slidenum">
              <a:rPr lang="fr-FR" smtClean="0"/>
              <a:pPr/>
              <a:t>23</a:t>
            </a:fld>
            <a:endParaRPr lang="fr-FR" dirty="0"/>
          </a:p>
        </p:txBody>
      </p:sp>
    </p:spTree>
    <p:extLst>
      <p:ext uri="{BB962C8B-B14F-4D97-AF65-F5344CB8AC3E}">
        <p14:creationId xmlns:p14="http://schemas.microsoft.com/office/powerpoint/2010/main" val="509720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1D94D-19AA-6989-A4CA-ADA9D88CE56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946AE01-A138-78D6-2F3B-1006053B0C0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9FE3E88-2DCC-260A-5673-D2E56C49ED2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DEE6705-21EB-55EC-A0F0-09C1FBF434C4}"/>
              </a:ext>
            </a:extLst>
          </p:cNvPr>
          <p:cNvSpPr>
            <a:spLocks noGrp="1"/>
          </p:cNvSpPr>
          <p:nvPr>
            <p:ph type="sldNum" sz="quarter" idx="10"/>
          </p:nvPr>
        </p:nvSpPr>
        <p:spPr/>
        <p:txBody>
          <a:bodyPr/>
          <a:lstStyle/>
          <a:p>
            <a:fld id="{F93199CD-3E1B-4AE6-990F-76F925F5EA9F}" type="slidenum">
              <a:rPr lang="fr-FR" smtClean="0"/>
              <a:pPr/>
              <a:t>24</a:t>
            </a:fld>
            <a:endParaRPr lang="fr-FR" dirty="0"/>
          </a:p>
        </p:txBody>
      </p:sp>
    </p:spTree>
    <p:extLst>
      <p:ext uri="{BB962C8B-B14F-4D97-AF65-F5344CB8AC3E}">
        <p14:creationId xmlns:p14="http://schemas.microsoft.com/office/powerpoint/2010/main" val="3455128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CBC78-567F-F14D-0611-DF725F94EC2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8456B91-EE51-0AC5-35F5-F5DA3FC51F9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0561637-189A-5B5A-3438-28BE3C27564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D3D5760-A2FB-4B3F-D144-E7465A16F9AA}"/>
              </a:ext>
            </a:extLst>
          </p:cNvPr>
          <p:cNvSpPr>
            <a:spLocks noGrp="1"/>
          </p:cNvSpPr>
          <p:nvPr>
            <p:ph type="sldNum" sz="quarter" idx="10"/>
          </p:nvPr>
        </p:nvSpPr>
        <p:spPr/>
        <p:txBody>
          <a:bodyPr/>
          <a:lstStyle/>
          <a:p>
            <a:fld id="{F93199CD-3E1B-4AE6-990F-76F925F5EA9F}" type="slidenum">
              <a:rPr lang="fr-FR" smtClean="0"/>
              <a:pPr/>
              <a:t>4</a:t>
            </a:fld>
            <a:endParaRPr lang="fr-FR" dirty="0"/>
          </a:p>
        </p:txBody>
      </p:sp>
    </p:spTree>
    <p:extLst>
      <p:ext uri="{BB962C8B-B14F-4D97-AF65-F5344CB8AC3E}">
        <p14:creationId xmlns:p14="http://schemas.microsoft.com/office/powerpoint/2010/main" val="3392694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ECA92-8DDA-FFDF-35C9-2BDD439D93D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7A661F8-D934-9019-D58A-A8642281CDB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A712798-ADEE-D7B6-A729-695B6C84572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19ADCD6-0031-C70E-8214-299D9A285C6D}"/>
              </a:ext>
            </a:extLst>
          </p:cNvPr>
          <p:cNvSpPr>
            <a:spLocks noGrp="1"/>
          </p:cNvSpPr>
          <p:nvPr>
            <p:ph type="sldNum" sz="quarter" idx="10"/>
          </p:nvPr>
        </p:nvSpPr>
        <p:spPr/>
        <p:txBody>
          <a:bodyPr/>
          <a:lstStyle/>
          <a:p>
            <a:fld id="{F93199CD-3E1B-4AE6-990F-76F925F5EA9F}" type="slidenum">
              <a:rPr lang="fr-FR" smtClean="0"/>
              <a:pPr/>
              <a:t>5</a:t>
            </a:fld>
            <a:endParaRPr lang="fr-FR" dirty="0"/>
          </a:p>
        </p:txBody>
      </p:sp>
    </p:spTree>
    <p:extLst>
      <p:ext uri="{BB962C8B-B14F-4D97-AF65-F5344CB8AC3E}">
        <p14:creationId xmlns:p14="http://schemas.microsoft.com/office/powerpoint/2010/main" val="725088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89CF4-6300-C5CA-19F9-9BD200C0702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48840B2-6A98-EAA1-CA0F-E668A289E9F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29E6BBE-39D5-41D6-3379-E51D0494261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22A2FBC-A78F-D087-4BC9-DACE2FAA9178}"/>
              </a:ext>
            </a:extLst>
          </p:cNvPr>
          <p:cNvSpPr>
            <a:spLocks noGrp="1"/>
          </p:cNvSpPr>
          <p:nvPr>
            <p:ph type="sldNum" sz="quarter" idx="10"/>
          </p:nvPr>
        </p:nvSpPr>
        <p:spPr/>
        <p:txBody>
          <a:bodyPr/>
          <a:lstStyle/>
          <a:p>
            <a:fld id="{F93199CD-3E1B-4AE6-990F-76F925F5EA9F}" type="slidenum">
              <a:rPr lang="fr-FR" smtClean="0"/>
              <a:pPr/>
              <a:t>6</a:t>
            </a:fld>
            <a:endParaRPr lang="fr-FR" dirty="0"/>
          </a:p>
        </p:txBody>
      </p:sp>
    </p:spTree>
    <p:extLst>
      <p:ext uri="{BB962C8B-B14F-4D97-AF65-F5344CB8AC3E}">
        <p14:creationId xmlns:p14="http://schemas.microsoft.com/office/powerpoint/2010/main" val="2080862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ADF0B-E158-9643-2303-9C8DF944231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14E4383-77E2-B3A0-8887-C9AD91ADFFE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309774C-00B1-174D-ACA3-549B960E325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B25D2CF-4FEC-10F1-FFC4-88B3642B179C}"/>
              </a:ext>
            </a:extLst>
          </p:cNvPr>
          <p:cNvSpPr>
            <a:spLocks noGrp="1"/>
          </p:cNvSpPr>
          <p:nvPr>
            <p:ph type="sldNum" sz="quarter" idx="10"/>
          </p:nvPr>
        </p:nvSpPr>
        <p:spPr/>
        <p:txBody>
          <a:bodyPr/>
          <a:lstStyle/>
          <a:p>
            <a:fld id="{F93199CD-3E1B-4AE6-990F-76F925F5EA9F}" type="slidenum">
              <a:rPr lang="fr-FR" smtClean="0"/>
              <a:pPr/>
              <a:t>7</a:t>
            </a:fld>
            <a:endParaRPr lang="fr-FR" dirty="0"/>
          </a:p>
        </p:txBody>
      </p:sp>
    </p:spTree>
    <p:extLst>
      <p:ext uri="{BB962C8B-B14F-4D97-AF65-F5344CB8AC3E}">
        <p14:creationId xmlns:p14="http://schemas.microsoft.com/office/powerpoint/2010/main" val="2451438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1ADF2-C813-29C1-0A49-2B148472661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FC3AAE1-B77C-3269-78E2-C34DB869276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71BCD2E-AAF4-B7A1-70CD-1A862704633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CBDFBBA-303F-3A28-9CEA-CE16863EEF64}"/>
              </a:ext>
            </a:extLst>
          </p:cNvPr>
          <p:cNvSpPr>
            <a:spLocks noGrp="1"/>
          </p:cNvSpPr>
          <p:nvPr>
            <p:ph type="sldNum" sz="quarter" idx="10"/>
          </p:nvPr>
        </p:nvSpPr>
        <p:spPr/>
        <p:txBody>
          <a:bodyPr/>
          <a:lstStyle/>
          <a:p>
            <a:fld id="{F93199CD-3E1B-4AE6-990F-76F925F5EA9F}" type="slidenum">
              <a:rPr lang="fr-FR" smtClean="0"/>
              <a:pPr/>
              <a:t>8</a:t>
            </a:fld>
            <a:endParaRPr lang="fr-FR" dirty="0"/>
          </a:p>
        </p:txBody>
      </p:sp>
    </p:spTree>
    <p:extLst>
      <p:ext uri="{BB962C8B-B14F-4D97-AF65-F5344CB8AC3E}">
        <p14:creationId xmlns:p14="http://schemas.microsoft.com/office/powerpoint/2010/main" val="3344998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3D3A5-E843-710C-630E-0C356ECA7DE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658FA84-901D-1978-2C44-333B61DCE83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79D6842-9557-D637-42E6-812587FE50D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FFE3848-BF68-B9A1-0B4D-59625B2D3CBA}"/>
              </a:ext>
            </a:extLst>
          </p:cNvPr>
          <p:cNvSpPr>
            <a:spLocks noGrp="1"/>
          </p:cNvSpPr>
          <p:nvPr>
            <p:ph type="sldNum" sz="quarter" idx="10"/>
          </p:nvPr>
        </p:nvSpPr>
        <p:spPr/>
        <p:txBody>
          <a:bodyPr/>
          <a:lstStyle/>
          <a:p>
            <a:fld id="{F93199CD-3E1B-4AE6-990F-76F925F5EA9F}" type="slidenum">
              <a:rPr lang="fr-FR" smtClean="0"/>
              <a:pPr/>
              <a:t>9</a:t>
            </a:fld>
            <a:endParaRPr lang="fr-FR" dirty="0"/>
          </a:p>
        </p:txBody>
      </p:sp>
    </p:spTree>
    <p:extLst>
      <p:ext uri="{BB962C8B-B14F-4D97-AF65-F5344CB8AC3E}">
        <p14:creationId xmlns:p14="http://schemas.microsoft.com/office/powerpoint/2010/main" val="2191431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EF7C4-2FF6-BDFA-7B8E-C968521BE03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3AF258C-36ED-1755-7FAD-8216DBEF3A7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2CBE55C-239E-09CC-5AE2-0C12FD9D451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31FD295A-8826-5F1B-8F32-BA5F68DF6868}"/>
              </a:ext>
            </a:extLst>
          </p:cNvPr>
          <p:cNvSpPr>
            <a:spLocks noGrp="1"/>
          </p:cNvSpPr>
          <p:nvPr>
            <p:ph type="sldNum" sz="quarter" idx="10"/>
          </p:nvPr>
        </p:nvSpPr>
        <p:spPr/>
        <p:txBody>
          <a:bodyPr/>
          <a:lstStyle/>
          <a:p>
            <a:fld id="{F93199CD-3E1B-4AE6-990F-76F925F5EA9F}" type="slidenum">
              <a:rPr lang="fr-FR" smtClean="0"/>
              <a:pPr/>
              <a:t>10</a:t>
            </a:fld>
            <a:endParaRPr lang="fr-FR" dirty="0"/>
          </a:p>
        </p:txBody>
      </p:sp>
    </p:spTree>
    <p:extLst>
      <p:ext uri="{BB962C8B-B14F-4D97-AF65-F5344CB8AC3E}">
        <p14:creationId xmlns:p14="http://schemas.microsoft.com/office/powerpoint/2010/main" val="2870301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3603" y="1122363"/>
            <a:ext cx="9141619" cy="2387600"/>
          </a:xfrm>
        </p:spPr>
        <p:txBody>
          <a:bodyPr anchor="b"/>
          <a:lstStyle>
            <a:lvl1pPr algn="ctr">
              <a:defRPr sz="5998"/>
            </a:lvl1pPr>
          </a:lstStyle>
          <a:p>
            <a:r>
              <a:rPr lang="fr-FR"/>
              <a:t>Modifiez le style du titre</a:t>
            </a:r>
          </a:p>
        </p:txBody>
      </p:sp>
      <p:sp>
        <p:nvSpPr>
          <p:cNvPr id="3" name="Sous-titr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268C0FD9-01A2-4BBC-8297-27787746F2DF}" type="datetimeFigureOut">
              <a:rPr lang="fr-FR" smtClean="0"/>
              <a:t>19/01/2026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0F19F1-E9FC-49AD-BFE0-30D25E74EF81}" type="slidenum">
              <a:rPr lang="fr-FR" smtClean="0"/>
              <a:t>‹N°›</a:t>
            </a:fld>
            <a:endParaRPr lang="fr-FR"/>
          </a:p>
        </p:txBody>
      </p:sp>
    </p:spTree>
    <p:extLst>
      <p:ext uri="{BB962C8B-B14F-4D97-AF65-F5344CB8AC3E}">
        <p14:creationId xmlns:p14="http://schemas.microsoft.com/office/powerpoint/2010/main" val="253190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69FE22-A35D-4AA5-9ED0-CA5AA0D08EE7}" type="datetime1">
              <a:rPr lang="fr-FR" smtClean="0"/>
              <a:pPr/>
              <a:t>19/01/2026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471028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2628" y="365125"/>
            <a:ext cx="2628215"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7982" y="365125"/>
            <a:ext cx="7732286"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B2D50EC-F18A-4356-A82F-ED015F56C2C6}" type="datetime1">
              <a:rPr lang="fr-FR" smtClean="0"/>
              <a:pPr/>
              <a:t>19/01/2026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308889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8AB5196-52B1-4918-B153-34A0C9A4A7AD}" type="datetime1">
              <a:rPr lang="fr-FR" smtClean="0"/>
              <a:pPr/>
              <a:t>19/01/2026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3603909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633" y="1709739"/>
            <a:ext cx="10512862" cy="2852737"/>
          </a:xfrm>
        </p:spPr>
        <p:txBody>
          <a:bodyPr anchor="b"/>
          <a:lstStyle>
            <a:lvl1pPr>
              <a:defRPr sz="5998"/>
            </a:lvl1pPr>
          </a:lstStyle>
          <a:p>
            <a:r>
              <a:rPr lang="fr-FR"/>
              <a:t>Modifiez le style du titre</a:t>
            </a:r>
          </a:p>
        </p:txBody>
      </p:sp>
      <p:sp>
        <p:nvSpPr>
          <p:cNvPr id="3" name="Espace réservé du texte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1406553-4B01-4903-B663-70E503E45D52}" type="datetime1">
              <a:rPr lang="fr-FR" smtClean="0"/>
              <a:pPr/>
              <a:t>19/01/2026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fld id="{2A013F82-EE5E-44EE-A61D-E31C6657F26F}" type="slidenum">
              <a:rPr lang="fr-FR" smtClean="0"/>
              <a:pPr/>
              <a:t>‹N°›</a:t>
            </a:fld>
            <a:endParaRPr lang="fr-FR" dirty="0"/>
          </a:p>
        </p:txBody>
      </p:sp>
    </p:spTree>
    <p:extLst>
      <p:ext uri="{BB962C8B-B14F-4D97-AF65-F5344CB8AC3E}">
        <p14:creationId xmlns:p14="http://schemas.microsoft.com/office/powerpoint/2010/main" val="3420830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7982" y="1825625"/>
            <a:ext cx="5180251"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0592" y="1825625"/>
            <a:ext cx="5180251"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817870C-A0A5-4D92-B86D-C2791EFA3A23}" type="datetime1">
              <a:rPr lang="fr-FR" smtClean="0"/>
              <a:pPr/>
              <a:t>19/01/2026</a:t>
            </a:fld>
            <a:endParaRPr lang="fr-FR" dirty="0"/>
          </a:p>
        </p:txBody>
      </p:sp>
      <p:sp>
        <p:nvSpPr>
          <p:cNvPr id="6" name="Espace réservé du pied de page 5"/>
          <p:cNvSpPr>
            <a:spLocks noGrp="1"/>
          </p:cNvSpPr>
          <p:nvPr>
            <p:ph type="ftr" sz="quarter" idx="11"/>
          </p:nvPr>
        </p:nvSpPr>
        <p:spPr/>
        <p:txBody>
          <a:bodyPr/>
          <a:lstStyle/>
          <a:p>
            <a:pPr rtl="0"/>
            <a:endParaRPr lang="fr-FR" noProof="0" dirty="0"/>
          </a:p>
        </p:txBody>
      </p:sp>
      <p:sp>
        <p:nvSpPr>
          <p:cNvPr id="7" name="Espace réservé du numéro de diapositive 6"/>
          <p:cNvSpPr>
            <a:spLocks noGrp="1"/>
          </p:cNvSpPr>
          <p:nvPr>
            <p:ph type="sldNum" sz="quarter" idx="12"/>
          </p:nvPr>
        </p:nvSpPr>
        <p:spPr/>
        <p:txBody>
          <a:bodyPr/>
          <a:lstStyle/>
          <a:p>
            <a:fld id="{2A013F82-EE5E-44EE-A61D-E31C6657F26F}" type="slidenum">
              <a:rPr lang="fr-FR" noProof="0" smtClean="0"/>
              <a:pPr/>
              <a:t>‹N°›</a:t>
            </a:fld>
            <a:endParaRPr lang="fr-FR" noProof="0" dirty="0"/>
          </a:p>
        </p:txBody>
      </p:sp>
    </p:spTree>
    <p:extLst>
      <p:ext uri="{BB962C8B-B14F-4D97-AF65-F5344CB8AC3E}">
        <p14:creationId xmlns:p14="http://schemas.microsoft.com/office/powerpoint/2010/main" val="2393419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569" y="365126"/>
            <a:ext cx="10512862" cy="1325563"/>
          </a:xfrm>
        </p:spPr>
        <p:txBody>
          <a:bodyPr/>
          <a:lstStyle/>
          <a:p>
            <a:r>
              <a:rPr lang="fr-FR"/>
              <a:t>Modifiez le style du titre</a:t>
            </a:r>
          </a:p>
        </p:txBody>
      </p:sp>
      <p:sp>
        <p:nvSpPr>
          <p:cNvPr id="3" name="Espace réservé du texte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570" y="2505075"/>
            <a:ext cx="5156444"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0593" y="2505075"/>
            <a:ext cx="518183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12A7B89-83CE-4355-8D19-9AD5D8179E27}" type="datetime1">
              <a:rPr lang="fr-FR" smtClean="0"/>
              <a:pPr/>
              <a:t>19/01/2026</a:t>
            </a:fld>
            <a:endParaRPr lang="fr-FR" dirty="0"/>
          </a:p>
        </p:txBody>
      </p:sp>
      <p:sp>
        <p:nvSpPr>
          <p:cNvPr id="8" name="Espace réservé du pied de page 7"/>
          <p:cNvSpPr>
            <a:spLocks noGrp="1"/>
          </p:cNvSpPr>
          <p:nvPr>
            <p:ph type="ftr" sz="quarter" idx="11"/>
          </p:nvPr>
        </p:nvSpPr>
        <p:spPr/>
        <p:txBody>
          <a:bodyPr/>
          <a:lstStyle/>
          <a:p>
            <a:pPr rtl="0"/>
            <a:endParaRPr lang="fr-FR" noProof="0" dirty="0"/>
          </a:p>
        </p:txBody>
      </p:sp>
      <p:sp>
        <p:nvSpPr>
          <p:cNvPr id="9" name="Espace réservé du numéro de diapositive 8"/>
          <p:cNvSpPr>
            <a:spLocks noGrp="1"/>
          </p:cNvSpPr>
          <p:nvPr>
            <p:ph type="sldNum" sz="quarter" idx="12"/>
          </p:nvPr>
        </p:nvSpPr>
        <p:spPr/>
        <p:txBody>
          <a:bodyPr/>
          <a:lstStyle/>
          <a:p>
            <a:fld id="{2A013F82-EE5E-44EE-A61D-E31C6657F26F}" type="slidenum">
              <a:rPr lang="fr-FR" noProof="0" smtClean="0"/>
              <a:pPr/>
              <a:t>‹N°›</a:t>
            </a:fld>
            <a:endParaRPr lang="fr-FR" noProof="0" dirty="0"/>
          </a:p>
        </p:txBody>
      </p:sp>
    </p:spTree>
    <p:extLst>
      <p:ext uri="{BB962C8B-B14F-4D97-AF65-F5344CB8AC3E}">
        <p14:creationId xmlns:p14="http://schemas.microsoft.com/office/powerpoint/2010/main" val="345051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1406553-4B01-4903-B663-70E503E45D52}" type="datetime1">
              <a:rPr lang="fr-FR" smtClean="0"/>
              <a:pPr/>
              <a:t>19/01/2026</a:t>
            </a:fld>
            <a:endParaRPr lang="fr-FR" dirty="0"/>
          </a:p>
        </p:txBody>
      </p:sp>
      <p:sp>
        <p:nvSpPr>
          <p:cNvPr id="4" name="Espace réservé du pied de page 3"/>
          <p:cNvSpPr>
            <a:spLocks noGrp="1"/>
          </p:cNvSpPr>
          <p:nvPr>
            <p:ph type="ftr" sz="quarter" idx="11"/>
          </p:nvPr>
        </p:nvSpPr>
        <p:spPr/>
        <p:txBody>
          <a:bodyPr/>
          <a:lstStyle/>
          <a:p>
            <a:pPr rtl="0"/>
            <a:endParaRPr lang="fr-FR" noProof="0" dirty="0"/>
          </a:p>
        </p:txBody>
      </p:sp>
      <p:sp>
        <p:nvSpPr>
          <p:cNvPr id="5" name="Espace réservé du numéro de diapositive 4"/>
          <p:cNvSpPr>
            <a:spLocks noGrp="1"/>
          </p:cNvSpPr>
          <p:nvPr>
            <p:ph type="sldNum" sz="quarter" idx="12"/>
          </p:nvPr>
        </p:nvSpPr>
        <p:spPr/>
        <p:txBody>
          <a:bodyPr/>
          <a:lstStyle/>
          <a:p>
            <a:fld id="{2A013F82-EE5E-44EE-A61D-E31C6657F26F}" type="slidenum">
              <a:rPr lang="fr-FR" smtClean="0"/>
              <a:pPr/>
              <a:t>‹N°›</a:t>
            </a:fld>
            <a:endParaRPr lang="fr-FR" dirty="0"/>
          </a:p>
        </p:txBody>
      </p:sp>
    </p:spTree>
    <p:extLst>
      <p:ext uri="{BB962C8B-B14F-4D97-AF65-F5344CB8AC3E}">
        <p14:creationId xmlns:p14="http://schemas.microsoft.com/office/powerpoint/2010/main" val="4244593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8F3045D-8AE6-4E47-932F-47FA387FEA34}" type="datetime1">
              <a:rPr lang="fr-FR" smtClean="0"/>
              <a:pPr/>
              <a:t>19/01/2026</a:t>
            </a:fld>
            <a:endParaRPr lang="fr-FR" dirty="0"/>
          </a:p>
        </p:txBody>
      </p:sp>
      <p:sp>
        <p:nvSpPr>
          <p:cNvPr id="3" name="Espace réservé du pied de page 2"/>
          <p:cNvSpPr>
            <a:spLocks noGrp="1"/>
          </p:cNvSpPr>
          <p:nvPr>
            <p:ph type="ftr" sz="quarter" idx="11"/>
          </p:nvPr>
        </p:nvSpPr>
        <p:spPr/>
        <p:txBody>
          <a:bodyPr/>
          <a:lstStyle/>
          <a:p>
            <a:pPr rtl="0"/>
            <a:endParaRPr lang="fr-FR" noProof="0" dirty="0"/>
          </a:p>
        </p:txBody>
      </p:sp>
      <p:sp>
        <p:nvSpPr>
          <p:cNvPr id="4" name="Espace réservé du numéro de diapositive 3"/>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4178048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570" y="457200"/>
            <a:ext cx="3931213" cy="1600200"/>
          </a:xfrm>
        </p:spPr>
        <p:txBody>
          <a:bodyPr anchor="b"/>
          <a:lstStyle>
            <a:lvl1pPr>
              <a:defRPr sz="3199"/>
            </a:lvl1pPr>
          </a:lstStyle>
          <a:p>
            <a:r>
              <a:rPr lang="fr-FR"/>
              <a:t>Modifiez le style du titre</a:t>
            </a:r>
          </a:p>
        </p:txBody>
      </p:sp>
      <p:sp>
        <p:nvSpPr>
          <p:cNvPr id="3" name="Espace réservé du contenu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282C9DA-93FE-4DDE-8920-2C8AB1F5E18A}" type="datetime1">
              <a:rPr lang="fr-FR" smtClean="0"/>
              <a:pPr/>
              <a:t>19/01/2026</a:t>
            </a:fld>
            <a:endParaRPr lang="fr-FR" dirty="0"/>
          </a:p>
        </p:txBody>
      </p:sp>
      <p:sp>
        <p:nvSpPr>
          <p:cNvPr id="6" name="Espace réservé du pied de page 5"/>
          <p:cNvSpPr>
            <a:spLocks noGrp="1"/>
          </p:cNvSpPr>
          <p:nvPr>
            <p:ph type="ftr" sz="quarter" idx="11"/>
          </p:nvPr>
        </p:nvSpPr>
        <p:spPr/>
        <p:txBody>
          <a:bodyPr/>
          <a:lstStyle/>
          <a:p>
            <a:pPr rtl="0"/>
            <a:endParaRPr lang="fr-FR" noProof="0" dirty="0"/>
          </a:p>
        </p:txBody>
      </p:sp>
      <p:sp>
        <p:nvSpPr>
          <p:cNvPr id="7" name="Espace réservé du numéro de diapositive 6"/>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3205885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570" y="457200"/>
            <a:ext cx="3931213" cy="1600200"/>
          </a:xfrm>
        </p:spPr>
        <p:txBody>
          <a:bodyPr anchor="b"/>
          <a:lstStyle>
            <a:lvl1pPr>
              <a:defRPr sz="3199"/>
            </a:lvl1pPr>
          </a:lstStyle>
          <a:p>
            <a:r>
              <a:rPr lang="fr-FR"/>
              <a:t>Modifiez le style du titre</a:t>
            </a:r>
          </a:p>
        </p:txBody>
      </p:sp>
      <p:sp>
        <p:nvSpPr>
          <p:cNvPr id="3" name="Espace réservé pour une image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fr-FR"/>
          </a:p>
        </p:txBody>
      </p:sp>
      <p:sp>
        <p:nvSpPr>
          <p:cNvPr id="4" name="Espace réservé du texte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B002A6A-F78C-474F-BA6B-17AE42EC613D}" type="datetime1">
              <a:rPr lang="fr-FR" smtClean="0"/>
              <a:pPr/>
              <a:t>19/01/2026</a:t>
            </a:fld>
            <a:endParaRPr lang="fr-FR" dirty="0"/>
          </a:p>
        </p:txBody>
      </p:sp>
      <p:sp>
        <p:nvSpPr>
          <p:cNvPr id="6" name="Espace réservé du pied de page 5"/>
          <p:cNvSpPr>
            <a:spLocks noGrp="1"/>
          </p:cNvSpPr>
          <p:nvPr>
            <p:ph type="ftr" sz="quarter" idx="11"/>
          </p:nvPr>
        </p:nvSpPr>
        <p:spPr/>
        <p:txBody>
          <a:bodyPr/>
          <a:lstStyle/>
          <a:p>
            <a:pPr rtl="0"/>
            <a:endParaRPr lang="fr-FR" noProof="0" dirty="0"/>
          </a:p>
        </p:txBody>
      </p:sp>
      <p:sp>
        <p:nvSpPr>
          <p:cNvPr id="7" name="Espace réservé du numéro de diapositive 6"/>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2237529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06553-4B01-4903-B663-70E503E45D52}" type="datetime1">
              <a:rPr lang="fr-FR" smtClean="0"/>
              <a:pPr/>
              <a:t>19/01/2026</a:t>
            </a:fld>
            <a:endParaRPr lang="fr-FR" dirty="0"/>
          </a:p>
        </p:txBody>
      </p:sp>
      <p:sp>
        <p:nvSpPr>
          <p:cNvPr id="5" name="Espace réservé du pied de page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fr-FR" noProof="0" dirty="0"/>
          </a:p>
        </p:txBody>
      </p:sp>
      <p:sp>
        <p:nvSpPr>
          <p:cNvPr id="6" name="Espace réservé du numéro de diapositive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013F82-EE5E-44EE-A61D-E31C6657F26F}" type="slidenum">
              <a:rPr lang="fr-FR" smtClean="0"/>
              <a:pPr/>
              <a:t>‹N°›</a:t>
            </a:fld>
            <a:endParaRPr lang="fr-FR" dirty="0"/>
          </a:p>
        </p:txBody>
      </p:sp>
    </p:spTree>
    <p:extLst>
      <p:ext uri="{BB962C8B-B14F-4D97-AF65-F5344CB8AC3E}">
        <p14:creationId xmlns:p14="http://schemas.microsoft.com/office/powerpoint/2010/main" val="2667123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fr-FR"/>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reenit.fr/wp-content/uploads/2021/02/2021-01-iNum-etude-impacts-numerique-France-rapport-0.8.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hellocarbo.com/blog/reduire/eco-gestes-au-bureau/"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greenit.fr/2018/09/18/reduire-empreinte-numerique-a-maison/"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ellocarbo.com/blog/calculer/impact-du-numerique-sur-l-environnemen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greenit.fr/wp-content/uploads/2019/10/2019-10-GREENIT-etude_EENM-rapport-accessible.VF_.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49796" y="1061243"/>
            <a:ext cx="11161240" cy="1727448"/>
          </a:xfrm>
        </p:spPr>
        <p:txBody>
          <a:bodyPr rtlCol="0"/>
          <a:lstStyle/>
          <a:p>
            <a:pPr algn="ctr" rtl="0"/>
            <a:r>
              <a:rPr lang="fr-FR" dirty="0">
                <a:solidFill>
                  <a:srgbClr val="FF0000"/>
                </a:solidFill>
              </a:rPr>
              <a:t>C</a:t>
            </a:r>
            <a:r>
              <a:rPr lang="fr-FR" dirty="0"/>
              <a:t>lub </a:t>
            </a:r>
            <a:r>
              <a:rPr lang="fr-FR" dirty="0">
                <a:solidFill>
                  <a:srgbClr val="FF0000"/>
                </a:solidFill>
              </a:rPr>
              <a:t>I</a:t>
            </a:r>
            <a:r>
              <a:rPr lang="fr-FR" dirty="0"/>
              <a:t>nformatique </a:t>
            </a:r>
            <a:r>
              <a:rPr lang="fr-FR" dirty="0" err="1">
                <a:solidFill>
                  <a:srgbClr val="FF0000"/>
                </a:solidFill>
              </a:rPr>
              <a:t>G</a:t>
            </a:r>
            <a:r>
              <a:rPr lang="fr-FR" dirty="0" err="1"/>
              <a:t>ennois</a:t>
            </a:r>
            <a:endParaRPr lang="fr-FR" dirty="0"/>
          </a:p>
        </p:txBody>
      </p:sp>
      <p:sp>
        <p:nvSpPr>
          <p:cNvPr id="4" name="Sous-titre 3"/>
          <p:cNvSpPr>
            <a:spLocks noGrp="1"/>
          </p:cNvSpPr>
          <p:nvPr>
            <p:ph type="subTitle" idx="1"/>
          </p:nvPr>
        </p:nvSpPr>
        <p:spPr>
          <a:xfrm>
            <a:off x="1845940" y="4077072"/>
            <a:ext cx="8229600" cy="1219200"/>
          </a:xfrm>
        </p:spPr>
        <p:txBody>
          <a:bodyPr rtlCol="0">
            <a:normAutofit/>
          </a:bodyPr>
          <a:lstStyle/>
          <a:p>
            <a:pPr algn="ctr" rtl="0"/>
            <a:r>
              <a:rPr lang="fr-FR" sz="3600" dirty="0"/>
              <a:t>Atelier – La pollution numérique</a:t>
            </a:r>
          </a:p>
        </p:txBody>
      </p:sp>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6780" y="3645024"/>
            <a:ext cx="2956816" cy="2920237"/>
          </a:xfrm>
          <a:prstGeom prst="rect">
            <a:avLst/>
          </a:prstGeom>
        </p:spPr>
      </p:pic>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45FE2-39C4-AEDD-19E3-905633B23575}"/>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7D9C5EA4-E5BE-B795-A614-65AAD359FC15}"/>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C6D0F36A-9D3B-BBD3-EC71-F5DEFFBCF60E}"/>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2F6E77D7-6054-16B5-A5BB-839AD3E0A368}"/>
              </a:ext>
            </a:extLst>
          </p:cNvPr>
          <p:cNvSpPr>
            <a:spLocks noGrp="1"/>
          </p:cNvSpPr>
          <p:nvPr>
            <p:ph idx="1"/>
          </p:nvPr>
        </p:nvSpPr>
        <p:spPr>
          <a:xfrm>
            <a:off x="117748" y="1176536"/>
            <a:ext cx="11881320" cy="5492824"/>
          </a:xfrm>
        </p:spPr>
        <p:txBody>
          <a:bodyPr>
            <a:normAutofit/>
          </a:bodyPr>
          <a:lstStyle/>
          <a:p>
            <a:r>
              <a:rPr lang="fr-FR" dirty="0"/>
              <a:t>Comment expliquer qu'un mail que j'envoie ou que la dernière saison de Game of Thrones que je visionne, peut polluer ?</a:t>
            </a:r>
          </a:p>
          <a:p>
            <a:endParaRPr lang="fr-FR" dirty="0"/>
          </a:p>
          <a:p>
            <a:pPr lvl="1"/>
            <a:r>
              <a:rPr lang="fr-FR" dirty="0"/>
              <a:t>Pour répondre à cette question, intéressons-nous d’abord à quelques chiffres tirés du rapport « </a:t>
            </a:r>
            <a:r>
              <a:rPr lang="fr-FR" b="1" dirty="0"/>
              <a:t>La face cachée du numérique</a:t>
            </a:r>
            <a:r>
              <a:rPr lang="fr-FR" dirty="0"/>
              <a:t> » publié par </a:t>
            </a:r>
            <a:r>
              <a:rPr lang="fr-FR" dirty="0" err="1"/>
              <a:t>l’Ademe</a:t>
            </a:r>
            <a:r>
              <a:rPr lang="fr-FR" dirty="0"/>
              <a:t> en janvier 2021 ainsi que du rapport de </a:t>
            </a:r>
            <a:r>
              <a:rPr lang="fr-FR" dirty="0" err="1"/>
              <a:t>Greenit</a:t>
            </a:r>
            <a:r>
              <a:rPr lang="fr-FR" dirty="0"/>
              <a:t> intitulé </a:t>
            </a:r>
            <a:r>
              <a:rPr lang="fr-FR" b="1" dirty="0" err="1">
                <a:hlinkClick r:id="rId3"/>
              </a:rPr>
              <a:t>iNum</a:t>
            </a:r>
            <a:r>
              <a:rPr lang="fr-FR" dirty="0"/>
              <a:t>: </a:t>
            </a:r>
          </a:p>
          <a:p>
            <a:pPr lvl="1"/>
            <a:endParaRPr lang="fr-FR" dirty="0"/>
          </a:p>
          <a:p>
            <a:pPr lvl="2"/>
            <a:r>
              <a:rPr lang="fr-FR" sz="2400" dirty="0"/>
              <a:t> </a:t>
            </a:r>
            <a:r>
              <a:rPr lang="fr-FR" sz="2400" b="1" dirty="0"/>
              <a:t>15 000 km </a:t>
            </a:r>
            <a:r>
              <a:rPr lang="fr-FR" sz="2400" dirty="0"/>
              <a:t>c'est la </a:t>
            </a:r>
            <a:r>
              <a:rPr lang="fr-FR" sz="2400" b="1" dirty="0"/>
              <a:t>distance moyenne parcourue par une donnée numérique </a:t>
            </a:r>
            <a:r>
              <a:rPr lang="fr-FR" sz="2400" dirty="0"/>
              <a:t>(mail, téléchargement, vidéo, requête web…)</a:t>
            </a:r>
          </a:p>
          <a:p>
            <a:pPr lvl="2"/>
            <a:endParaRPr lang="fr-FR" sz="2400" dirty="0"/>
          </a:p>
          <a:p>
            <a:pPr lvl="2"/>
            <a:r>
              <a:rPr lang="fr-FR" sz="2400" b="1" dirty="0"/>
              <a:t>150 à 300 kWh/an </a:t>
            </a:r>
            <a:r>
              <a:rPr lang="fr-FR" sz="2400" dirty="0"/>
              <a:t>c'est la </a:t>
            </a:r>
            <a:r>
              <a:rPr lang="fr-FR" sz="2400" b="1" dirty="0"/>
              <a:t>consommation d’une box</a:t>
            </a:r>
            <a:r>
              <a:rPr lang="fr-FR" sz="2400" dirty="0"/>
              <a:t> soit autant qu'un grand réfrigérateur</a:t>
            </a:r>
          </a:p>
          <a:p>
            <a:pPr lvl="2"/>
            <a:endParaRPr lang="fr-FR" sz="2400" dirty="0"/>
          </a:p>
          <a:p>
            <a:pPr lvl="2"/>
            <a:r>
              <a:rPr lang="fr-FR" sz="2400" dirty="0"/>
              <a:t>La </a:t>
            </a:r>
            <a:r>
              <a:rPr lang="fr-FR" sz="2400" b="1" dirty="0"/>
              <a:t>pollution numérique</a:t>
            </a:r>
            <a:r>
              <a:rPr lang="fr-FR" sz="2400" dirty="0"/>
              <a:t> représente </a:t>
            </a:r>
            <a:r>
              <a:rPr lang="fr-FR" sz="2400" b="1" dirty="0"/>
              <a:t>5% du gaz à effet de serre </a:t>
            </a:r>
            <a:r>
              <a:rPr lang="fr-FR" sz="2400" dirty="0"/>
              <a:t>émis en France. </a:t>
            </a:r>
          </a:p>
          <a:p>
            <a:pPr lvl="1"/>
            <a:endParaRPr lang="fr-FR" dirty="0"/>
          </a:p>
        </p:txBody>
      </p:sp>
    </p:spTree>
    <p:extLst>
      <p:ext uri="{BB962C8B-B14F-4D97-AF65-F5344CB8AC3E}">
        <p14:creationId xmlns:p14="http://schemas.microsoft.com/office/powerpoint/2010/main" val="1959462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8CF2E-41D3-A595-F0A7-2F077A123AEE}"/>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86B2BCBE-9D2B-CA91-9745-A645581ECAB7}"/>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2220738D-0F57-8A1D-29CF-754AA936A534}"/>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A8A8E0AE-F069-2529-B305-2423104B34F4}"/>
              </a:ext>
            </a:extLst>
          </p:cNvPr>
          <p:cNvSpPr>
            <a:spLocks noGrp="1"/>
          </p:cNvSpPr>
          <p:nvPr>
            <p:ph idx="1"/>
          </p:nvPr>
        </p:nvSpPr>
        <p:spPr>
          <a:xfrm>
            <a:off x="117748" y="1176536"/>
            <a:ext cx="11881320" cy="5681464"/>
          </a:xfrm>
        </p:spPr>
        <p:txBody>
          <a:bodyPr>
            <a:normAutofit fontScale="92500"/>
          </a:bodyPr>
          <a:lstStyle/>
          <a:p>
            <a:pPr marL="914126" lvl="2" indent="0">
              <a:buNone/>
            </a:pPr>
            <a:endParaRPr lang="fr-FR" sz="2400" dirty="0"/>
          </a:p>
          <a:p>
            <a:pPr lvl="2"/>
            <a:r>
              <a:rPr lang="fr-FR" sz="2400" dirty="0"/>
              <a:t>En France, c’est </a:t>
            </a:r>
            <a:r>
              <a:rPr lang="fr-FR" sz="2400" b="1" dirty="0"/>
              <a:t>11 à 15 appareils en moyenne </a:t>
            </a:r>
            <a:r>
              <a:rPr lang="fr-FR" sz="2400" dirty="0"/>
              <a:t>par utilisateur contre 8 dans le monde. </a:t>
            </a:r>
          </a:p>
          <a:p>
            <a:pPr lvl="2"/>
            <a:endParaRPr lang="fr-FR" sz="2400" dirty="0"/>
          </a:p>
          <a:p>
            <a:pPr lvl="2"/>
            <a:r>
              <a:rPr lang="fr-FR" sz="2400" b="1" dirty="0"/>
              <a:t>631 millions d'équipements numériques en France</a:t>
            </a:r>
            <a:r>
              <a:rPr lang="fr-FR" sz="2400" dirty="0"/>
              <a:t> alors qu’ils sont utilisés par un peu moins de 60 millions de personnes. </a:t>
            </a:r>
          </a:p>
          <a:p>
            <a:pPr lvl="2"/>
            <a:endParaRPr lang="fr-FR" sz="2400" dirty="0"/>
          </a:p>
          <a:p>
            <a:pPr lvl="2"/>
            <a:r>
              <a:rPr lang="fr-FR" sz="2400" dirty="0"/>
              <a:t>Ces chiffres donnent une idée de la consommation énergétique que peut représenter notre utilisation. Mais aussi l’impact sur l’environnement généré par des millions d’utilisateurs en France. </a:t>
            </a:r>
          </a:p>
          <a:p>
            <a:pPr lvl="2"/>
            <a:endParaRPr lang="fr-FR" sz="2400" dirty="0"/>
          </a:p>
          <a:p>
            <a:pPr lvl="2"/>
            <a:r>
              <a:rPr lang="fr-FR" sz="2400" dirty="0"/>
              <a:t>Aujourd’hui, nos données stockées dans des data centers produisent constamment de l’information. Par exemple, </a:t>
            </a:r>
            <a:r>
              <a:rPr lang="fr-FR" sz="2400" b="1" dirty="0"/>
              <a:t>tous les deux jours, nous produisons autant d’informations que ce qui a été généré depuis les débuts de l’Humanité jusqu’à 2003.</a:t>
            </a:r>
          </a:p>
          <a:p>
            <a:pPr lvl="2"/>
            <a:endParaRPr lang="fr-FR" sz="2400" b="1" dirty="0"/>
          </a:p>
          <a:p>
            <a:pPr lvl="2"/>
            <a:r>
              <a:rPr lang="fr-FR" sz="2400" dirty="0"/>
              <a:t>À l’échelle planétaire, le volume d’informations numériques échangées double tous les deux ans ! Et, avec, une consommation d’énergie et des émissions de CO2 galopantes.</a:t>
            </a:r>
          </a:p>
          <a:p>
            <a:pPr lvl="2"/>
            <a:endParaRPr lang="fr-FR" dirty="0"/>
          </a:p>
        </p:txBody>
      </p:sp>
    </p:spTree>
    <p:extLst>
      <p:ext uri="{BB962C8B-B14F-4D97-AF65-F5344CB8AC3E}">
        <p14:creationId xmlns:p14="http://schemas.microsoft.com/office/powerpoint/2010/main" val="3109026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798FF-764E-170F-CFA4-4D3208C4AAE0}"/>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E1C1BC25-DE69-964B-670F-92D4867E9178}"/>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A5B28D23-5478-5020-0193-962D56295C63}"/>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1A10B8FF-FDEE-C0EA-0E12-CDB17C2CCE2C}"/>
              </a:ext>
            </a:extLst>
          </p:cNvPr>
          <p:cNvSpPr>
            <a:spLocks noGrp="1"/>
          </p:cNvSpPr>
          <p:nvPr>
            <p:ph idx="1"/>
          </p:nvPr>
        </p:nvSpPr>
        <p:spPr>
          <a:xfrm>
            <a:off x="117748" y="1176536"/>
            <a:ext cx="11881320" cy="5492824"/>
          </a:xfrm>
        </p:spPr>
        <p:txBody>
          <a:bodyPr>
            <a:normAutofit/>
          </a:bodyPr>
          <a:lstStyle/>
          <a:p>
            <a:r>
              <a:rPr lang="fr-FR" dirty="0"/>
              <a:t>Le développement du télétravail</a:t>
            </a:r>
          </a:p>
          <a:p>
            <a:endParaRPr lang="fr-FR" dirty="0"/>
          </a:p>
          <a:p>
            <a:endParaRPr lang="fr-FR" dirty="0"/>
          </a:p>
          <a:p>
            <a:pPr lvl="1"/>
            <a:r>
              <a:rPr lang="fr-FR" dirty="0"/>
              <a:t>Le contexte du Covid-19 en France a favorisé le télétravail et la visio-conférence, gourmands en énergie. Le télétravail, par exemple, permet aux entreprises de réduire leurs besoins immobiliers et l’entretien et le chauffage de locaux. </a:t>
            </a:r>
          </a:p>
          <a:p>
            <a:pPr lvl="1"/>
            <a:endParaRPr lang="fr-FR" dirty="0"/>
          </a:p>
          <a:p>
            <a:pPr lvl="1"/>
            <a:r>
              <a:rPr lang="fr-FR" dirty="0"/>
              <a:t>D’un autre côté, on multiplie nos échanges numériques en sollicitant les réseaux. C’est la pratique de tous qui génère la pollution numérique.</a:t>
            </a:r>
            <a:r>
              <a:rPr lang="fr-FR" b="1" dirty="0"/>
              <a:t> </a:t>
            </a:r>
          </a:p>
          <a:p>
            <a:pPr lvl="1"/>
            <a:endParaRPr lang="fr-FR" b="1" dirty="0"/>
          </a:p>
          <a:p>
            <a:pPr lvl="1"/>
            <a:r>
              <a:rPr lang="fr-FR" dirty="0"/>
              <a:t>La prise de conscience des entreprises et des citoyens est la solution quand on sait qu’en France, </a:t>
            </a:r>
            <a:r>
              <a:rPr lang="fr-FR" b="1" dirty="0"/>
              <a:t>73% n’ont pas conscience de la notion d’écologie digitale,</a:t>
            </a:r>
            <a:r>
              <a:rPr lang="fr-FR" dirty="0"/>
              <a:t> d’après une </a:t>
            </a:r>
            <a:r>
              <a:rPr lang="fr-FR" b="1" dirty="0"/>
              <a:t>étude</a:t>
            </a:r>
            <a:r>
              <a:rPr lang="fr-FR" dirty="0"/>
              <a:t> menée par Occurrence pour l’ONG Digital for the Planet.</a:t>
            </a:r>
          </a:p>
          <a:p>
            <a:pPr lvl="1"/>
            <a:endParaRPr lang="fr-FR" dirty="0"/>
          </a:p>
        </p:txBody>
      </p:sp>
    </p:spTree>
    <p:extLst>
      <p:ext uri="{BB962C8B-B14F-4D97-AF65-F5344CB8AC3E}">
        <p14:creationId xmlns:p14="http://schemas.microsoft.com/office/powerpoint/2010/main" val="2955565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AE5A3-BDC2-7829-C56A-B4F5D1474327}"/>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6FC955EF-C641-30A8-8137-01E7036A4B3C}"/>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F749A2DB-D6C8-7471-6FFA-3131C2433B97}"/>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1E664B4F-6261-D628-6D49-292B219E2A88}"/>
              </a:ext>
            </a:extLst>
          </p:cNvPr>
          <p:cNvSpPr>
            <a:spLocks noGrp="1"/>
          </p:cNvSpPr>
          <p:nvPr>
            <p:ph idx="1"/>
          </p:nvPr>
        </p:nvSpPr>
        <p:spPr>
          <a:xfrm>
            <a:off x="117748" y="1176536"/>
            <a:ext cx="11881320" cy="5492824"/>
          </a:xfrm>
        </p:spPr>
        <p:txBody>
          <a:bodyPr>
            <a:normAutofit/>
          </a:bodyPr>
          <a:lstStyle/>
          <a:p>
            <a:r>
              <a:rPr lang="fr-FR" dirty="0"/>
              <a:t>L’impact de la 5G</a:t>
            </a:r>
          </a:p>
          <a:p>
            <a:endParaRPr lang="fr-FR" dirty="0"/>
          </a:p>
          <a:p>
            <a:endParaRPr lang="fr-FR" dirty="0"/>
          </a:p>
          <a:p>
            <a:pPr lvl="1"/>
            <a:r>
              <a:rPr lang="fr-FR" dirty="0"/>
              <a:t>Le </a:t>
            </a:r>
            <a:r>
              <a:rPr lang="fr-FR" b="1" dirty="0"/>
              <a:t>déploiement de la technologie 5G entraîne,</a:t>
            </a:r>
            <a:r>
              <a:rPr lang="fr-FR" dirty="0"/>
              <a:t> d’après une étude du Haut Conseil pour le climat, une </a:t>
            </a:r>
            <a:r>
              <a:rPr lang="fr-FR" b="1" dirty="0"/>
              <a:t>augmentation de 18 à 45% de l’empreinte carbone du secteur numérique en France d’ici à 2030</a:t>
            </a:r>
            <a:r>
              <a:rPr lang="fr-FR" dirty="0"/>
              <a:t>. </a:t>
            </a:r>
          </a:p>
          <a:p>
            <a:pPr lvl="1"/>
            <a:endParaRPr lang="fr-FR" dirty="0"/>
          </a:p>
          <a:p>
            <a:pPr lvl="1"/>
            <a:r>
              <a:rPr lang="fr-FR" dirty="0"/>
              <a:t>Cela signifie plus de connexions web, et donc une probable nette augmentation du trafic de données. </a:t>
            </a:r>
          </a:p>
          <a:p>
            <a:pPr lvl="1"/>
            <a:endParaRPr lang="fr-FR" dirty="0"/>
          </a:p>
          <a:p>
            <a:pPr lvl="1"/>
            <a:r>
              <a:rPr lang="fr-FR" dirty="0"/>
              <a:t>Une évolution à suivre de près, quand on sait que les data centers et les infrastructures de réseau représentent plus de la moitié des émissions de gaz à effet de serre générées par les activités numériques. </a:t>
            </a:r>
          </a:p>
          <a:p>
            <a:pPr lvl="1"/>
            <a:endParaRPr lang="fr-FR" dirty="0"/>
          </a:p>
        </p:txBody>
      </p:sp>
    </p:spTree>
    <p:extLst>
      <p:ext uri="{BB962C8B-B14F-4D97-AF65-F5344CB8AC3E}">
        <p14:creationId xmlns:p14="http://schemas.microsoft.com/office/powerpoint/2010/main" val="2268139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C3A1A-45E2-3C48-2530-5D19111C1494}"/>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F27D39C4-A841-F2F6-9EAD-B0DB5B601C22}"/>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C6416804-27A4-928D-FDA5-2BF00F2A1A6F}"/>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45E8EC10-1CF1-0268-0DCA-D51793F94714}"/>
              </a:ext>
            </a:extLst>
          </p:cNvPr>
          <p:cNvSpPr>
            <a:spLocks noGrp="1"/>
          </p:cNvSpPr>
          <p:nvPr>
            <p:ph idx="1"/>
          </p:nvPr>
        </p:nvSpPr>
        <p:spPr>
          <a:xfrm>
            <a:off x="117748" y="1176536"/>
            <a:ext cx="11881320" cy="5492824"/>
          </a:xfrm>
        </p:spPr>
        <p:txBody>
          <a:bodyPr>
            <a:normAutofit lnSpcReduction="10000"/>
          </a:bodyPr>
          <a:lstStyle/>
          <a:p>
            <a:r>
              <a:rPr lang="fr-FR" dirty="0"/>
              <a:t>Éviter d'acheter du neuf régulièrement et bien choisir ses appareils.</a:t>
            </a:r>
          </a:p>
          <a:p>
            <a:endParaRPr lang="fr-FR" dirty="0"/>
          </a:p>
          <a:p>
            <a:pPr lvl="1"/>
            <a:r>
              <a:rPr lang="fr-FR" dirty="0"/>
              <a:t>En France, l’ADEME a estimé que 88 % des français changent de portable alors que l'ancien fonctionnait encore.</a:t>
            </a:r>
          </a:p>
          <a:p>
            <a:pPr lvl="1"/>
            <a:endParaRPr lang="fr-FR" dirty="0"/>
          </a:p>
          <a:p>
            <a:pPr lvl="1"/>
            <a:r>
              <a:rPr lang="fr-FR" dirty="0"/>
              <a:t>Quand on sait que la fabrication de nos équipements numériques est ce qui affecte le plus l'environnement et génère le plus de gaz à émission de serre, </a:t>
            </a:r>
            <a:r>
              <a:rPr lang="fr-FR" b="1" dirty="0"/>
              <a:t>la solution verte peut être d'éviter de « sur-consommer » le numérique</a:t>
            </a:r>
            <a:r>
              <a:rPr lang="fr-FR" dirty="0"/>
              <a:t>. Cela permet d'allonger la durée de vie des appareils, mais cela permet aussi de </a:t>
            </a:r>
            <a:r>
              <a:rPr lang="fr-FR" b="1" dirty="0"/>
              <a:t>limiter la consommation</a:t>
            </a:r>
            <a:r>
              <a:rPr lang="fr-FR" dirty="0"/>
              <a:t> de matières premières nécessaires à leur fabrication et source de pollution comme nous l’avons vu plus haut. Par exemple, on peut éviter de remplacer trop souvent ses appareils en essayant de les faire réparer ou en achetant des appareils reconditionnés pour ses employés. Cela permet d'économiser des tonnes de CO2e émises !</a:t>
            </a:r>
          </a:p>
          <a:p>
            <a:pPr lvl="1"/>
            <a:endParaRPr lang="fr-FR" dirty="0"/>
          </a:p>
          <a:p>
            <a:pPr lvl="1"/>
            <a:r>
              <a:rPr lang="fr-FR" dirty="0"/>
              <a:t>Passer de 2 à 4 ans d’usage pour un smartphone, une tablette ou un ordinateur améliore de 50% son bilan environnemental, selon l’ADEME. </a:t>
            </a:r>
          </a:p>
          <a:p>
            <a:pPr lvl="1"/>
            <a:endParaRPr lang="fr-FR" dirty="0"/>
          </a:p>
        </p:txBody>
      </p:sp>
    </p:spTree>
    <p:extLst>
      <p:ext uri="{BB962C8B-B14F-4D97-AF65-F5344CB8AC3E}">
        <p14:creationId xmlns:p14="http://schemas.microsoft.com/office/powerpoint/2010/main" val="1067279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35E09-B7B9-5DE7-6149-07746B50A7E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62C7C3AC-03DF-E143-4749-43E15AEA6B5D}"/>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C3912629-887A-6774-A218-8AD8BFFAADF9}"/>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842307EF-57C5-F36F-5FD4-F7FBB189F6D1}"/>
              </a:ext>
            </a:extLst>
          </p:cNvPr>
          <p:cNvSpPr>
            <a:spLocks noGrp="1"/>
          </p:cNvSpPr>
          <p:nvPr>
            <p:ph idx="1"/>
          </p:nvPr>
        </p:nvSpPr>
        <p:spPr>
          <a:xfrm>
            <a:off x="117748" y="1176536"/>
            <a:ext cx="11881320" cy="5492824"/>
          </a:xfrm>
        </p:spPr>
        <p:txBody>
          <a:bodyPr>
            <a:normAutofit/>
          </a:bodyPr>
          <a:lstStyle/>
          <a:p>
            <a:pPr marL="457063" lvl="1" indent="0">
              <a:buNone/>
            </a:pPr>
            <a:r>
              <a:rPr lang="fr-FR" sz="2799" dirty="0"/>
              <a:t>Une meilleure gestion des emails :</a:t>
            </a:r>
          </a:p>
          <a:p>
            <a:pPr lvl="1"/>
            <a:endParaRPr lang="fr-FR" sz="2799" dirty="0"/>
          </a:p>
          <a:p>
            <a:pPr lvl="1"/>
            <a:r>
              <a:rPr lang="fr-FR" dirty="0"/>
              <a:t>1,4 milliards d’emails sont envoyés chaque jour en France. S’ils constituent un moyen de communication simple et rapide, les emails peuvent aussi être une source importante de pollution numérique. Rassurez-vous, il n’est pas nécessaire de revenir subitement au bon vieux courrier postal !</a:t>
            </a:r>
          </a:p>
          <a:p>
            <a:pPr lvl="1"/>
            <a:endParaRPr lang="fr-FR" dirty="0"/>
          </a:p>
          <a:p>
            <a:pPr lvl="1"/>
            <a:r>
              <a:rPr lang="fr-FR" dirty="0"/>
              <a:t>Voici quelques premières pistes que vous pouvez mettre en </a:t>
            </a:r>
            <a:r>
              <a:rPr lang="fr-FR" dirty="0" err="1"/>
              <a:t>oeuvre</a:t>
            </a:r>
            <a:r>
              <a:rPr lang="fr-FR" dirty="0"/>
              <a:t> facilement :</a:t>
            </a:r>
          </a:p>
          <a:p>
            <a:pPr lvl="1"/>
            <a:endParaRPr lang="fr-FR" dirty="0"/>
          </a:p>
          <a:p>
            <a:pPr lvl="2"/>
            <a:r>
              <a:rPr lang="fr-FR" b="1" dirty="0"/>
              <a:t>Triez régulièrement votre boîte mail.</a:t>
            </a:r>
            <a:r>
              <a:rPr lang="fr-FR" dirty="0"/>
              <a:t> Supprimez les messages envoyés, spams, courriers indésirables. Et videz votre corbeille, pour éviter de stocker ces mails inutiles dans des data centers. A titre d’exemple, un Français reçoit en moyenne 936 newsletters par an, soit 9 kg de CO2 si l’on comptabilise leur envoi et leur stockage énergivores.</a:t>
            </a:r>
          </a:p>
        </p:txBody>
      </p:sp>
    </p:spTree>
    <p:extLst>
      <p:ext uri="{BB962C8B-B14F-4D97-AF65-F5344CB8AC3E}">
        <p14:creationId xmlns:p14="http://schemas.microsoft.com/office/powerpoint/2010/main" val="1674516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81C8F-00F9-73CF-767F-50FAFE856B12}"/>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A81A42A7-01AE-1E9A-A60F-F64060FF3D33}"/>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994AA81D-9A7F-829E-9158-D3C8B2DB19E1}"/>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5D05B92F-5113-4949-61E6-C5A8F4DD7642}"/>
              </a:ext>
            </a:extLst>
          </p:cNvPr>
          <p:cNvSpPr>
            <a:spLocks noGrp="1"/>
          </p:cNvSpPr>
          <p:nvPr>
            <p:ph idx="1"/>
          </p:nvPr>
        </p:nvSpPr>
        <p:spPr>
          <a:xfrm>
            <a:off x="117748" y="1176536"/>
            <a:ext cx="11881320" cy="5492824"/>
          </a:xfrm>
        </p:spPr>
        <p:txBody>
          <a:bodyPr>
            <a:normAutofit/>
          </a:bodyPr>
          <a:lstStyle/>
          <a:p>
            <a:pPr lvl="1"/>
            <a:r>
              <a:rPr lang="fr-FR" b="1" dirty="0"/>
              <a:t>Allégez vos emails, en limitant les pièces jointes et le nombre de destinataires</a:t>
            </a:r>
            <a:r>
              <a:rPr lang="fr-FR" dirty="0"/>
              <a:t>, permet de réduire votre empreinte carbone. Supprimez les pièces jointes de l’email auquel vous répondez. Ou tentez de partager un fichier avec une clé USB ou comme on l’a vu via un partage de lien plutôt que de l'envoyer par mail. </a:t>
            </a:r>
            <a:br>
              <a:rPr lang="fr-FR" dirty="0"/>
            </a:br>
            <a:endParaRPr lang="fr-FR" dirty="0"/>
          </a:p>
          <a:p>
            <a:pPr lvl="1"/>
            <a:r>
              <a:rPr lang="fr-FR" b="1" dirty="0"/>
              <a:t>Modifier votre signature d'email</a:t>
            </a:r>
            <a:r>
              <a:rPr lang="fr-FR" dirty="0"/>
              <a:t>, un texte simple est moins émetteur qu'une image.</a:t>
            </a:r>
          </a:p>
          <a:p>
            <a:pPr lvl="1"/>
            <a:endParaRPr lang="fr-FR" dirty="0"/>
          </a:p>
          <a:p>
            <a:pPr lvl="1"/>
            <a:r>
              <a:rPr lang="fr-FR" dirty="0"/>
              <a:t>En somme, il peut être bénéfique pour la planète d'alléger ses échanges sur la messagerie. En modifiant son utilisation, on modifie aussi sa consommation. Libérons de l’espace web ! </a:t>
            </a:r>
          </a:p>
          <a:p>
            <a:pPr lvl="1"/>
            <a:endParaRPr lang="fr-FR" dirty="0"/>
          </a:p>
          <a:p>
            <a:pPr lvl="1"/>
            <a:r>
              <a:rPr lang="fr-FR" dirty="0"/>
              <a:t>L’impact de l’envoi d’un mail dépend du poids des pièces jointes, du temps de stockage sur un serveur mais aussi du nombre de destinataires. </a:t>
            </a:r>
            <a:r>
              <a:rPr lang="fr-FR" b="1" dirty="0"/>
              <a:t>Multiplier par dix le nombre des destinataires d’un mail c’est multiplier par quatre son impact</a:t>
            </a:r>
            <a:endParaRPr lang="fr-FR" dirty="0"/>
          </a:p>
          <a:p>
            <a:pPr lvl="2"/>
            <a:endParaRPr lang="fr-FR" sz="2399" dirty="0"/>
          </a:p>
          <a:p>
            <a:pPr lvl="1"/>
            <a:endParaRPr lang="fr-FR" dirty="0"/>
          </a:p>
        </p:txBody>
      </p:sp>
    </p:spTree>
    <p:extLst>
      <p:ext uri="{BB962C8B-B14F-4D97-AF65-F5344CB8AC3E}">
        <p14:creationId xmlns:p14="http://schemas.microsoft.com/office/powerpoint/2010/main" val="2100236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8883D-9AF7-0420-C0EC-55CAC25E0ADE}"/>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8D071112-A3DF-93F4-2526-CA5A6C28E05E}"/>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5BC79071-EDBD-6ED4-8632-512C80019403}"/>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A4691F0-CC12-C4B3-D945-DD19BBED24F6}"/>
              </a:ext>
            </a:extLst>
          </p:cNvPr>
          <p:cNvSpPr>
            <a:spLocks noGrp="1"/>
          </p:cNvSpPr>
          <p:nvPr>
            <p:ph idx="1"/>
          </p:nvPr>
        </p:nvSpPr>
        <p:spPr>
          <a:xfrm>
            <a:off x="117748" y="1176536"/>
            <a:ext cx="11881320" cy="5492824"/>
          </a:xfrm>
        </p:spPr>
        <p:txBody>
          <a:bodyPr>
            <a:normAutofit/>
          </a:bodyPr>
          <a:lstStyle/>
          <a:p>
            <a:r>
              <a:rPr lang="fr-FR" sz="3300" dirty="0"/>
              <a:t>Changer son rapport à l'écran</a:t>
            </a:r>
          </a:p>
          <a:p>
            <a:endParaRPr lang="fr-FR" sz="3300" dirty="0"/>
          </a:p>
          <a:p>
            <a:pPr lvl="1"/>
            <a:r>
              <a:rPr lang="fr-FR" dirty="0"/>
              <a:t>Fan des réseaux sociaux et du « scroll » sur smartphone, </a:t>
            </a:r>
            <a:r>
              <a:rPr lang="fr-FR" b="1" dirty="0"/>
              <a:t>l'idéal serait de diminuer peu à peu son temps sur les écrans pour limiter son empreinte carbone et environnementale. </a:t>
            </a:r>
            <a:r>
              <a:rPr lang="fr-FR" dirty="0"/>
              <a:t>Sans nier l'importance des réseaux sociaux aujourd'hui, se questionner sur notre usage peut nous aider à réduire la pollution numérique ; ai-je vraiment envie de voir ce film en streaming et quelle en est l'utilité ? </a:t>
            </a:r>
          </a:p>
          <a:p>
            <a:pPr lvl="1"/>
            <a:endParaRPr lang="fr-FR" dirty="0"/>
          </a:p>
          <a:p>
            <a:pPr lvl="1"/>
            <a:r>
              <a:rPr lang="fr-FR" dirty="0"/>
              <a:t>Trois </a:t>
            </a:r>
            <a:r>
              <a:rPr lang="fr-FR" b="1" dirty="0" err="1">
                <a:hlinkClick r:id="rId3"/>
              </a:rPr>
              <a:t>éco-gestes</a:t>
            </a:r>
            <a:r>
              <a:rPr lang="fr-FR" dirty="0"/>
              <a:t> sont proposés par l'ADEME dans son rapport en janvier 2021 :</a:t>
            </a:r>
          </a:p>
          <a:p>
            <a:pPr lvl="1"/>
            <a:endParaRPr lang="fr-FR" dirty="0"/>
          </a:p>
          <a:p>
            <a:pPr lvl="2"/>
            <a:r>
              <a:rPr lang="fr-FR" b="1" dirty="0"/>
              <a:t>Adapter sa résolution de vidéo à l'écran utilisé,</a:t>
            </a:r>
            <a:r>
              <a:rPr lang="fr-FR" dirty="0"/>
              <a:t> par exemple pour un écran de 13 pouces une résolution de 360 à 720 pouces suffit lorsque l’on regarde une vidéo en streaming. </a:t>
            </a:r>
          </a:p>
          <a:p>
            <a:pPr lvl="1"/>
            <a:endParaRPr lang="fr-FR" dirty="0"/>
          </a:p>
        </p:txBody>
      </p:sp>
    </p:spTree>
    <p:extLst>
      <p:ext uri="{BB962C8B-B14F-4D97-AF65-F5344CB8AC3E}">
        <p14:creationId xmlns:p14="http://schemas.microsoft.com/office/powerpoint/2010/main" val="1739241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F6B03-1923-3EB5-8B92-17CD772D617D}"/>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6070026C-6ABE-DADC-56FF-B5E071708C8F}"/>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556C2E9C-296F-DB8D-4E1F-02EE7F809DC0}"/>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43DD70C0-7C08-BAB8-4847-628EA5F3CA02}"/>
              </a:ext>
            </a:extLst>
          </p:cNvPr>
          <p:cNvSpPr>
            <a:spLocks noGrp="1"/>
          </p:cNvSpPr>
          <p:nvPr>
            <p:ph idx="1"/>
          </p:nvPr>
        </p:nvSpPr>
        <p:spPr>
          <a:xfrm>
            <a:off x="117748" y="1176536"/>
            <a:ext cx="11881320" cy="5492824"/>
          </a:xfrm>
        </p:spPr>
        <p:txBody>
          <a:bodyPr>
            <a:normAutofit/>
          </a:bodyPr>
          <a:lstStyle/>
          <a:p>
            <a:pPr lvl="1"/>
            <a:endParaRPr lang="fr-FR" b="1" dirty="0"/>
          </a:p>
          <a:p>
            <a:pPr lvl="1"/>
            <a:endParaRPr lang="fr-FR" b="1" dirty="0"/>
          </a:p>
          <a:p>
            <a:pPr lvl="1"/>
            <a:r>
              <a:rPr lang="fr-FR" b="1" dirty="0"/>
              <a:t>Désactiver la lecture automatique des vidéos</a:t>
            </a:r>
          </a:p>
          <a:p>
            <a:pPr lvl="1"/>
            <a:endParaRPr lang="fr-FR" dirty="0"/>
          </a:p>
          <a:p>
            <a:pPr lvl="1"/>
            <a:r>
              <a:rPr lang="fr-FR" b="1" dirty="0"/>
              <a:t>Privilégier la musique téléchargée et les plateformes streaming audio </a:t>
            </a:r>
            <a:r>
              <a:rPr lang="fr-FR" dirty="0"/>
              <a:t>plutôt que le visionnage de clips musicaux car aussi surprenant que cela puisse paraître, regarder une vidéo pendant une heure c’est consommer autant d’électricité qu’un réfrigérateur pendant un an !</a:t>
            </a:r>
          </a:p>
          <a:p>
            <a:pPr lvl="1"/>
            <a:endParaRPr lang="fr-FR" dirty="0"/>
          </a:p>
          <a:p>
            <a:pPr lvl="1"/>
            <a:r>
              <a:rPr lang="fr-FR" dirty="0"/>
              <a:t>Le visionnage de vidéos en ligne a généré en 2018 plus de 300 mégatonnes de CO2. Ce qui correspond à un pays comme l’Espagne. (ADEME)</a:t>
            </a:r>
          </a:p>
          <a:p>
            <a:pPr lvl="2"/>
            <a:endParaRPr lang="fr-FR" dirty="0"/>
          </a:p>
        </p:txBody>
      </p:sp>
    </p:spTree>
    <p:extLst>
      <p:ext uri="{BB962C8B-B14F-4D97-AF65-F5344CB8AC3E}">
        <p14:creationId xmlns:p14="http://schemas.microsoft.com/office/powerpoint/2010/main" val="2068912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5DD9D-0267-B0A3-9D95-FA64CF8B1A2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70A5F722-C39B-2F55-2D86-ED3CEC10165D}"/>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65A07FA4-EFC6-0BC1-E679-D91936C29B92}"/>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948F282B-69E8-A3FD-BBA5-DBB45EF1FD5E}"/>
              </a:ext>
            </a:extLst>
          </p:cNvPr>
          <p:cNvSpPr>
            <a:spLocks noGrp="1"/>
          </p:cNvSpPr>
          <p:nvPr>
            <p:ph idx="1"/>
          </p:nvPr>
        </p:nvSpPr>
        <p:spPr>
          <a:xfrm>
            <a:off x="117748" y="1176536"/>
            <a:ext cx="11881320" cy="5492824"/>
          </a:xfrm>
        </p:spPr>
        <p:txBody>
          <a:bodyPr>
            <a:normAutofit/>
          </a:bodyPr>
          <a:lstStyle/>
          <a:p>
            <a:pPr lvl="1"/>
            <a:r>
              <a:rPr lang="fr-FR" dirty="0"/>
              <a:t>Éteindre sa box internet, c'est économiser de l’électricité : 65 à 130 kWh, soit 8 à 16 euros et 650 à 1 300 litres d’eau, d’après </a:t>
            </a:r>
            <a:r>
              <a:rPr lang="fr-FR" b="1" dirty="0" err="1">
                <a:hlinkClick r:id="rId3"/>
              </a:rPr>
              <a:t>GreenIt</a:t>
            </a:r>
            <a:r>
              <a:rPr lang="fr-FR" dirty="0"/>
              <a:t>. </a:t>
            </a:r>
          </a:p>
          <a:p>
            <a:pPr lvl="1"/>
            <a:endParaRPr lang="fr-FR" dirty="0"/>
          </a:p>
          <a:p>
            <a:pPr lvl="1"/>
            <a:r>
              <a:rPr lang="fr-FR" dirty="0"/>
              <a:t>L’ADEME précise qu’éteindre sa box fait économiser 30 € par an.</a:t>
            </a:r>
          </a:p>
          <a:p>
            <a:pPr lvl="1"/>
            <a:endParaRPr lang="fr-FR" dirty="0"/>
          </a:p>
          <a:p>
            <a:r>
              <a:rPr lang="fr-FR" sz="3300" dirty="0"/>
              <a:t>Changer sa pratique au quotidien</a:t>
            </a:r>
          </a:p>
          <a:p>
            <a:pPr lvl="1"/>
            <a:r>
              <a:rPr lang="fr-FR" dirty="0"/>
              <a:t>Prendre cent selfies avec son chat, puis les poster en ligne sur le Cloud génère de la pollution. </a:t>
            </a:r>
            <a:r>
              <a:rPr lang="fr-FR" b="1" dirty="0"/>
              <a:t>Faire voyager ses photos c'est transporter nos datas sur un serveur à l’autre bout de la planète</a:t>
            </a:r>
            <a:r>
              <a:rPr lang="fr-FR" dirty="0"/>
              <a:t>. On peut donc trier ce qu'on met sur le Cloud avant d'importer nos photos, dossiers, etc. Privilégier le stockage local sur une clé USB ou un disque dur externe est moins énergivore.</a:t>
            </a:r>
          </a:p>
          <a:p>
            <a:pPr lvl="1"/>
            <a:endParaRPr lang="fr-FR" dirty="0"/>
          </a:p>
          <a:p>
            <a:pPr lvl="1"/>
            <a:r>
              <a:rPr lang="fr-FR" dirty="0"/>
              <a:t>De plus en plus de personnes ont accès à </a:t>
            </a:r>
            <a:r>
              <a:rPr lang="fr-FR" b="1" dirty="0"/>
              <a:t>Internet</a:t>
            </a:r>
            <a:r>
              <a:rPr lang="fr-FR" dirty="0"/>
              <a:t>. On estime qu’</a:t>
            </a:r>
            <a:r>
              <a:rPr lang="fr-FR" b="1" dirty="0"/>
              <a:t>il y a en moyenne 10 nouveaux utilisateurs par seconde dans le monde.</a:t>
            </a:r>
            <a:endParaRPr lang="fr-FR" dirty="0"/>
          </a:p>
          <a:p>
            <a:pPr lvl="1"/>
            <a:endParaRPr lang="fr-FR" dirty="0"/>
          </a:p>
        </p:txBody>
      </p:sp>
    </p:spTree>
    <p:extLst>
      <p:ext uri="{BB962C8B-B14F-4D97-AF65-F5344CB8AC3E}">
        <p14:creationId xmlns:p14="http://schemas.microsoft.com/office/powerpoint/2010/main" val="3987558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629916" y="476672"/>
            <a:ext cx="9144001" cy="987896"/>
          </a:xfrm>
        </p:spPr>
        <p:txBody>
          <a:bodyPr rtlCol="0">
            <a:normAutofit/>
          </a:bodyPr>
          <a:lstStyle/>
          <a:p>
            <a:pPr algn="ctr" rtl="0"/>
            <a:r>
              <a:rPr lang="fr-FR" sz="6000" dirty="0"/>
              <a:t>Sommaire</a:t>
            </a:r>
          </a:p>
        </p:txBody>
      </p:sp>
      <p:sp>
        <p:nvSpPr>
          <p:cNvPr id="14" name="Espace réservé du contenu 13"/>
          <p:cNvSpPr>
            <a:spLocks noGrp="1"/>
          </p:cNvSpPr>
          <p:nvPr>
            <p:ph idx="1"/>
          </p:nvPr>
        </p:nvSpPr>
        <p:spPr>
          <a:xfrm>
            <a:off x="3430116" y="3068960"/>
            <a:ext cx="7848872" cy="2088232"/>
          </a:xfrm>
        </p:spPr>
        <p:txBody>
          <a:bodyPr rtlCol="0">
            <a:noAutofit/>
          </a:bodyPr>
          <a:lstStyle/>
          <a:p>
            <a:r>
              <a:rPr lang="fr-FR" sz="3600" b="1" dirty="0"/>
              <a:t>Qu’est-ce que la pollution numérique</a:t>
            </a:r>
          </a:p>
          <a:p>
            <a:r>
              <a:rPr lang="fr-FR" sz="3600" b="1" dirty="0"/>
              <a:t>Les réflexes à adopter pour la réduire</a:t>
            </a:r>
          </a:p>
          <a:p>
            <a:pPr marL="0" indent="0">
              <a:buNone/>
            </a:pPr>
            <a:endParaRPr lang="fr-FR" sz="3600" b="1" dirty="0"/>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3772" y="4293096"/>
            <a:ext cx="2160240" cy="2133516"/>
          </a:xfrm>
          <a:prstGeom prst="rect">
            <a:avLst/>
          </a:prstGeom>
        </p:spPr>
      </p:pic>
    </p:spTree>
    <p:extLst>
      <p:ext uri="{BB962C8B-B14F-4D97-AF65-F5344CB8AC3E}">
        <p14:creationId xmlns:p14="http://schemas.microsoft.com/office/powerpoint/2010/main" val="213913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wipe(down)">
                                      <p:cBhvr>
                                        <p:cTn id="12" dur="500"/>
                                        <p:tgtEl>
                                          <p:spTgt spid="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44263-14EA-8347-DEF0-0CAD846EFBB3}"/>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15A713CB-C998-94AE-EFAB-5D4DDC205F2C}"/>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A73C7159-7B77-70C8-5A4A-A75A3B302F82}"/>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457D666D-9FDC-4478-C5DD-FEA91C6A8E41}"/>
              </a:ext>
            </a:extLst>
          </p:cNvPr>
          <p:cNvSpPr>
            <a:spLocks noGrp="1"/>
          </p:cNvSpPr>
          <p:nvPr>
            <p:ph idx="1"/>
          </p:nvPr>
        </p:nvSpPr>
        <p:spPr>
          <a:xfrm>
            <a:off x="117748" y="1176536"/>
            <a:ext cx="11881320" cy="5492824"/>
          </a:xfrm>
        </p:spPr>
        <p:txBody>
          <a:bodyPr>
            <a:normAutofit fontScale="92500" lnSpcReduction="20000"/>
          </a:bodyPr>
          <a:lstStyle/>
          <a:p>
            <a:r>
              <a:rPr lang="fr-FR" dirty="0"/>
              <a:t>En ce qui concerne la recherche sur le web, l'impact environnemental dépend en partie du temps consacré et du nombre de pages consultées sur les terminaux. Dès lors, quatre actions sont préconisées par l'ADEME :</a:t>
            </a:r>
          </a:p>
          <a:p>
            <a:endParaRPr lang="fr-FR" dirty="0"/>
          </a:p>
          <a:p>
            <a:pPr lvl="1"/>
            <a:r>
              <a:rPr lang="fr-FR" b="1" dirty="0"/>
              <a:t>Tapez directement l'adresse d'un site. </a:t>
            </a:r>
            <a:r>
              <a:rPr lang="fr-FR" dirty="0"/>
              <a:t>Au lieu d’utiliser un moteur de recherche comme Google, utilisez l’historique de vos consultations, créez des favoris dans votre navigateur.</a:t>
            </a:r>
            <a:r>
              <a:rPr lang="fr-FR" baseline="30000" dirty="0"/>
              <a:t> </a:t>
            </a:r>
            <a:r>
              <a:rPr lang="fr-FR" dirty="0"/>
              <a:t>Le fait de taper directement l’adresse du site par exemple permet de diviser par 4 les gaz à effet de serre émis ; vous pouvez aussi utiliser un </a:t>
            </a:r>
            <a:r>
              <a:rPr lang="fr-FR" b="1" dirty="0"/>
              <a:t>moteur éco-responsable (comme </a:t>
            </a:r>
            <a:r>
              <a:rPr lang="fr-FR" b="1" dirty="0" err="1"/>
              <a:t>ecosia</a:t>
            </a:r>
            <a:r>
              <a:rPr lang="fr-FR" b="1" dirty="0"/>
              <a:t>)</a:t>
            </a:r>
            <a:r>
              <a:rPr lang="fr-FR" dirty="0"/>
              <a:t>.</a:t>
            </a:r>
          </a:p>
          <a:p>
            <a:pPr lvl="1"/>
            <a:endParaRPr lang="fr-FR" dirty="0"/>
          </a:p>
          <a:p>
            <a:pPr lvl="1"/>
            <a:r>
              <a:rPr lang="fr-FR" b="1" dirty="0"/>
              <a:t>Utilisez des mots-clés précis et ciblez votre demande. </a:t>
            </a:r>
            <a:r>
              <a:rPr lang="fr-FR" dirty="0"/>
              <a:t>En affinant la recherche en ligne sur les moteurs. Chercher « comment bien réussir ses pâtes carbo » en comparant les recettes, c’est consulter plusieurs pages, donc multiplier les requêtes et donc augmenter son </a:t>
            </a:r>
            <a:r>
              <a:rPr lang="fr-FR" b="1" dirty="0"/>
              <a:t>empreinte carbone</a:t>
            </a:r>
            <a:r>
              <a:rPr lang="fr-FR" dirty="0"/>
              <a:t> ;</a:t>
            </a:r>
          </a:p>
          <a:p>
            <a:pPr lvl="1"/>
            <a:endParaRPr lang="fr-FR" dirty="0"/>
          </a:p>
          <a:p>
            <a:pPr lvl="1"/>
            <a:r>
              <a:rPr lang="fr-FR" b="1" dirty="0"/>
              <a:t>Supprimez fréquemment vos cookies et votre historique de navigation </a:t>
            </a:r>
            <a:r>
              <a:rPr lang="fr-FR" dirty="0"/>
              <a:t>sur vos moteurs de recherche comme Google ; </a:t>
            </a:r>
          </a:p>
          <a:p>
            <a:pPr lvl="1"/>
            <a:endParaRPr lang="fr-FR" dirty="0"/>
          </a:p>
          <a:p>
            <a:pPr lvl="1"/>
            <a:r>
              <a:rPr lang="fr-FR" b="1" dirty="0"/>
              <a:t>Évitez de vider trop souvent le « cache » de votre navigateur</a:t>
            </a:r>
            <a:r>
              <a:rPr lang="fr-FR" dirty="0"/>
              <a:t>. Cela implique un nouveau chargement de données (pour la plupart inchangées).</a:t>
            </a:r>
          </a:p>
          <a:p>
            <a:pPr lvl="1"/>
            <a:endParaRPr lang="fr-FR" dirty="0"/>
          </a:p>
        </p:txBody>
      </p:sp>
    </p:spTree>
    <p:extLst>
      <p:ext uri="{BB962C8B-B14F-4D97-AF65-F5344CB8AC3E}">
        <p14:creationId xmlns:p14="http://schemas.microsoft.com/office/powerpoint/2010/main" val="503368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65CB4-6CE5-0BCF-E9FF-AF5FDFAA593B}"/>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03CD168F-28C0-6AB8-DE27-FB2B2D4F0789}"/>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FDE2C019-66F4-4D9A-A3DE-3B0E628471AD}"/>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pic>
        <p:nvPicPr>
          <p:cNvPr id="4" name="Image 3">
            <a:extLst>
              <a:ext uri="{FF2B5EF4-FFF2-40B4-BE49-F238E27FC236}">
                <a16:creationId xmlns:a16="http://schemas.microsoft.com/office/drawing/2014/main" id="{682FD479-0E4D-0E1A-854C-1B4A8A5E5188}"/>
              </a:ext>
            </a:extLst>
          </p:cNvPr>
          <p:cNvPicPr>
            <a:picLocks noChangeAspect="1"/>
          </p:cNvPicPr>
          <p:nvPr/>
        </p:nvPicPr>
        <p:blipFill>
          <a:blip r:embed="rId3"/>
          <a:stretch>
            <a:fillRect/>
          </a:stretch>
        </p:blipFill>
        <p:spPr>
          <a:xfrm>
            <a:off x="1048439" y="2348880"/>
            <a:ext cx="10091946" cy="2880320"/>
          </a:xfrm>
          <a:prstGeom prst="rect">
            <a:avLst/>
          </a:prstGeom>
        </p:spPr>
      </p:pic>
    </p:spTree>
    <p:extLst>
      <p:ext uri="{BB962C8B-B14F-4D97-AF65-F5344CB8AC3E}">
        <p14:creationId xmlns:p14="http://schemas.microsoft.com/office/powerpoint/2010/main" val="2614843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39973-E210-D4F8-D558-9C1E19025302}"/>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2715DE33-D9AB-6434-3434-E2E6FA54D542}"/>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AF5D7BAD-4D84-E993-D894-4D053CB052F1}"/>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D486B0E4-ECA5-EDB9-2B3C-E71CB0E633E6}"/>
              </a:ext>
            </a:extLst>
          </p:cNvPr>
          <p:cNvSpPr>
            <a:spLocks noGrp="1"/>
          </p:cNvSpPr>
          <p:nvPr>
            <p:ph idx="1"/>
          </p:nvPr>
        </p:nvSpPr>
        <p:spPr>
          <a:xfrm>
            <a:off x="117748" y="1176536"/>
            <a:ext cx="11881320" cy="5492824"/>
          </a:xfrm>
        </p:spPr>
        <p:txBody>
          <a:bodyPr>
            <a:normAutofit/>
          </a:bodyPr>
          <a:lstStyle/>
          <a:p>
            <a:pPr lvl="1"/>
            <a:r>
              <a:rPr lang="fr-FR" dirty="0"/>
              <a:t>Quand on sait que, d’après un sondage de l’Observatoire du numérique pour le </a:t>
            </a:r>
            <a:r>
              <a:rPr lang="fr-FR" b="1" dirty="0"/>
              <a:t>Forum international de la météo et du climat</a:t>
            </a:r>
            <a:r>
              <a:rPr lang="fr-FR" dirty="0"/>
              <a:t>, </a:t>
            </a:r>
            <a:r>
              <a:rPr lang="fr-FR" b="1" dirty="0"/>
              <a:t>seulement 4 Français sur 10 ont conscience de l’impact des outils numériques sur l’environnement</a:t>
            </a:r>
            <a:r>
              <a:rPr lang="fr-FR" dirty="0"/>
              <a:t>, on se dit que le plus gros reste à faire en France en termes de sensibilisation à la pollution numérique. </a:t>
            </a:r>
          </a:p>
          <a:p>
            <a:pPr lvl="1"/>
            <a:endParaRPr lang="fr-FR" dirty="0"/>
          </a:p>
          <a:p>
            <a:pPr lvl="1"/>
            <a:endParaRPr lang="fr-FR" dirty="0"/>
          </a:p>
        </p:txBody>
      </p:sp>
    </p:spTree>
    <p:extLst>
      <p:ext uri="{BB962C8B-B14F-4D97-AF65-F5344CB8AC3E}">
        <p14:creationId xmlns:p14="http://schemas.microsoft.com/office/powerpoint/2010/main" val="1578198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B4CE8-0547-029D-A362-68D069D353E9}"/>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AA268EE4-9473-6FB2-F229-31AA5A730811}"/>
              </a:ext>
            </a:extLst>
          </p:cNvPr>
          <p:cNvSpPr>
            <a:spLocks noGrp="1"/>
          </p:cNvSpPr>
          <p:nvPr>
            <p:ph type="title"/>
          </p:nvPr>
        </p:nvSpPr>
        <p:spPr>
          <a:xfrm>
            <a:off x="0" y="188640"/>
            <a:ext cx="12188825" cy="987896"/>
          </a:xfrm>
        </p:spPr>
        <p:txBody>
          <a:bodyPr rtlCol="0">
            <a:normAutofit/>
          </a:bodyPr>
          <a:lstStyle/>
          <a:p>
            <a:pPr algn="ctr"/>
            <a:r>
              <a:rPr lang="fr-FR" sz="4800" b="1" dirty="0"/>
              <a:t>Les réflexes à adopter pour la réduire</a:t>
            </a:r>
          </a:p>
        </p:txBody>
      </p:sp>
      <p:sp>
        <p:nvSpPr>
          <p:cNvPr id="6" name="Espace réservé du contenu 1">
            <a:extLst>
              <a:ext uri="{FF2B5EF4-FFF2-40B4-BE49-F238E27FC236}">
                <a16:creationId xmlns:a16="http://schemas.microsoft.com/office/drawing/2014/main" id="{349CEA40-5C77-004D-97FF-D5D2AA43540A}"/>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AD906298-A543-6A1D-A0DA-DD1FB30DA41D}"/>
              </a:ext>
            </a:extLst>
          </p:cNvPr>
          <p:cNvSpPr>
            <a:spLocks noGrp="1"/>
          </p:cNvSpPr>
          <p:nvPr>
            <p:ph idx="1"/>
          </p:nvPr>
        </p:nvSpPr>
        <p:spPr>
          <a:xfrm>
            <a:off x="117748" y="1176536"/>
            <a:ext cx="11881320" cy="5492824"/>
          </a:xfrm>
        </p:spPr>
        <p:txBody>
          <a:bodyPr>
            <a:normAutofit fontScale="92500" lnSpcReduction="20000"/>
          </a:bodyPr>
          <a:lstStyle/>
          <a:p>
            <a:r>
              <a:rPr lang="fr-FR" dirty="0"/>
              <a:t>Et le “jour du dépassement” alors ? </a:t>
            </a:r>
          </a:p>
          <a:p>
            <a:endParaRPr lang="fr-FR" dirty="0"/>
          </a:p>
          <a:p>
            <a:pPr lvl="1"/>
            <a:r>
              <a:rPr lang="fr-FR" dirty="0"/>
              <a:t>Ce jour correspond au</a:t>
            </a:r>
            <a:r>
              <a:rPr lang="fr-FR" b="1" dirty="0"/>
              <a:t> jour à partir duquel notre consommation dépasse l’ensemble des ressources produites et absorbées par notre planète en un an.</a:t>
            </a:r>
            <a:r>
              <a:rPr lang="fr-FR" dirty="0"/>
              <a:t> </a:t>
            </a:r>
          </a:p>
          <a:p>
            <a:pPr lvl="1"/>
            <a:r>
              <a:rPr lang="fr-FR" dirty="0"/>
              <a:t>« l’empreinte écologique dépasse la biocapacité de la planète », selon le </a:t>
            </a:r>
            <a:r>
              <a:rPr lang="fr-FR" b="1" dirty="0"/>
              <a:t>site du WWF</a:t>
            </a:r>
            <a:r>
              <a:rPr lang="fr-FR" dirty="0"/>
              <a:t>.</a:t>
            </a:r>
          </a:p>
          <a:p>
            <a:pPr lvl="1"/>
            <a:r>
              <a:rPr lang="fr-FR" dirty="0"/>
              <a:t> Cette étude du Global </a:t>
            </a:r>
            <a:r>
              <a:rPr lang="fr-FR" dirty="0" err="1"/>
              <a:t>Footprint</a:t>
            </a:r>
            <a:r>
              <a:rPr lang="fr-FR" dirty="0"/>
              <a:t> Network en partenariat avec le WWF indique qu’</a:t>
            </a:r>
            <a:r>
              <a:rPr lang="fr-FR" b="1" dirty="0"/>
              <a:t>il faudrait 1.8 Terre pour subvenir aux besoins actuels de notre planète</a:t>
            </a:r>
            <a:r>
              <a:rPr lang="fr-FR" dirty="0"/>
              <a:t>.</a:t>
            </a:r>
          </a:p>
          <a:p>
            <a:pPr lvl="1"/>
            <a:r>
              <a:rPr lang="fr-FR" dirty="0"/>
              <a:t>Autrement dit, à partir du 25 Juillet 2025, nous vivons à crédit écologique en entamant le capital naturel nécessaire au maintien de la vie : l’eau, la terre ou les forêts que nous consommerons ne seront pas remplacés.   </a:t>
            </a:r>
          </a:p>
          <a:p>
            <a:pPr lvl="1"/>
            <a:r>
              <a:rPr lang="fr-FR" dirty="0"/>
              <a:t>L’année dernière, le jour du dépassement était le 24 Juillet 2025 </a:t>
            </a:r>
            <a:r>
              <a:rPr lang="fr-FR" sz="2400" dirty="0"/>
              <a:t>(Si tous les humains consommaient comme les Français, le jour du dépassement aurait eu lieu le 19 avril. )</a:t>
            </a:r>
          </a:p>
          <a:p>
            <a:pPr lvl="1"/>
            <a:r>
              <a:rPr lang="fr-FR" dirty="0"/>
              <a:t>les autres dates : </a:t>
            </a:r>
          </a:p>
          <a:p>
            <a:pPr lvl="2"/>
            <a:r>
              <a:rPr lang="fr-FR" dirty="0"/>
              <a:t>22 août 2020</a:t>
            </a:r>
          </a:p>
          <a:p>
            <a:pPr lvl="2"/>
            <a:r>
              <a:rPr lang="fr-FR" dirty="0"/>
              <a:t>29 Juillet 2021</a:t>
            </a:r>
          </a:p>
          <a:p>
            <a:pPr lvl="2"/>
            <a:r>
              <a:rPr lang="fr-FR" dirty="0"/>
              <a:t>28 Juillet 2022</a:t>
            </a:r>
          </a:p>
          <a:p>
            <a:pPr lvl="2"/>
            <a:r>
              <a:rPr lang="fr-FR" dirty="0"/>
              <a:t>17 Septembre 2000</a:t>
            </a:r>
          </a:p>
          <a:p>
            <a:pPr lvl="2"/>
            <a:r>
              <a:rPr lang="fr-FR" dirty="0"/>
              <a:t>25Décembre 1971</a:t>
            </a:r>
          </a:p>
        </p:txBody>
      </p:sp>
    </p:spTree>
    <p:extLst>
      <p:ext uri="{BB962C8B-B14F-4D97-AF65-F5344CB8AC3E}">
        <p14:creationId xmlns:p14="http://schemas.microsoft.com/office/powerpoint/2010/main" val="2782014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0EA3E-E3A8-9F31-36AC-3D449EC60FCB}"/>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D51AF932-F362-3B77-92A9-AA1561437DB9}"/>
              </a:ext>
            </a:extLst>
          </p:cNvPr>
          <p:cNvSpPr>
            <a:spLocks noGrp="1"/>
          </p:cNvSpPr>
          <p:nvPr>
            <p:ph type="title"/>
          </p:nvPr>
        </p:nvSpPr>
        <p:spPr>
          <a:xfrm>
            <a:off x="0" y="188640"/>
            <a:ext cx="12188825" cy="987896"/>
          </a:xfrm>
        </p:spPr>
        <p:txBody>
          <a:bodyPr rtlCol="0">
            <a:normAutofit/>
          </a:bodyPr>
          <a:lstStyle/>
          <a:p>
            <a:pPr algn="ctr"/>
            <a:r>
              <a:rPr lang="fr-FR" sz="4800" b="1" dirty="0"/>
              <a:t>Exemples</a:t>
            </a:r>
          </a:p>
        </p:txBody>
      </p:sp>
      <p:sp>
        <p:nvSpPr>
          <p:cNvPr id="6" name="Espace réservé du contenu 1">
            <a:extLst>
              <a:ext uri="{FF2B5EF4-FFF2-40B4-BE49-F238E27FC236}">
                <a16:creationId xmlns:a16="http://schemas.microsoft.com/office/drawing/2014/main" id="{571FA10C-4CDD-7ED8-3C0C-0146EA32AE4C}"/>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250E5AD4-F48F-1866-EB92-3F20AE3E922A}"/>
              </a:ext>
            </a:extLst>
          </p:cNvPr>
          <p:cNvSpPr>
            <a:spLocks noGrp="1"/>
          </p:cNvSpPr>
          <p:nvPr>
            <p:ph idx="1"/>
          </p:nvPr>
        </p:nvSpPr>
        <p:spPr>
          <a:xfrm>
            <a:off x="117748" y="1176536"/>
            <a:ext cx="11881320" cy="5492824"/>
          </a:xfrm>
        </p:spPr>
        <p:txBody>
          <a:bodyPr>
            <a:normAutofit/>
          </a:bodyPr>
          <a:lstStyle/>
          <a:p>
            <a:r>
              <a:rPr lang="fr-FR" dirty="0"/>
              <a:t>La consommation mondiale de vidéos en streaming génère 300 millions de tonnes de CO₂ par an ;</a:t>
            </a:r>
          </a:p>
          <a:p>
            <a:pPr lvl="1"/>
            <a:r>
              <a:rPr lang="fr-FR" dirty="0"/>
              <a:t>En 2024, les émissions de CO2 du transport aérien commercial de passagers en France s'établissent à 22,1 millions de tonnes</a:t>
            </a:r>
          </a:p>
          <a:p>
            <a:r>
              <a:rPr lang="fr-FR" dirty="0"/>
              <a:t>Une heure d’appel en visioconférence a le même impact sur l’environnement que 9 km en voiture essence ;</a:t>
            </a:r>
          </a:p>
          <a:p>
            <a:r>
              <a:rPr lang="fr-FR" dirty="0"/>
              <a:t>La 4G consomme 3 fois plus d’énergie que le </a:t>
            </a:r>
            <a:r>
              <a:rPr lang="fr-FR" dirty="0" err="1"/>
              <a:t>WiFi</a:t>
            </a:r>
            <a:r>
              <a:rPr lang="fr-FR" dirty="0"/>
              <a:t> ;</a:t>
            </a:r>
          </a:p>
          <a:p>
            <a:r>
              <a:rPr lang="fr-FR" dirty="0"/>
              <a:t>Les données numériques (e-mail, recherche, téléchargement, etc.) parcourent en moyenne 15 000 kilomètres avant de nous parvenir.</a:t>
            </a:r>
          </a:p>
          <a:p>
            <a:pPr lvl="2"/>
            <a:endParaRPr lang="fr-FR" dirty="0"/>
          </a:p>
        </p:txBody>
      </p:sp>
    </p:spTree>
    <p:extLst>
      <p:ext uri="{BB962C8B-B14F-4D97-AF65-F5344CB8AC3E}">
        <p14:creationId xmlns:p14="http://schemas.microsoft.com/office/powerpoint/2010/main" val="2461553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117748" y="1400942"/>
            <a:ext cx="11881320" cy="5268417"/>
          </a:xfrm>
        </p:spPr>
        <p:txBody>
          <a:bodyPr>
            <a:normAutofit/>
          </a:bodyPr>
          <a:lstStyle/>
          <a:p>
            <a:pPr lvl="1"/>
            <a:r>
              <a:rPr lang="fr-FR" dirty="0"/>
              <a:t>Le secteur informatique représenterait 4% de gaz à effet de serre émis, et consommerait entre 6 et 10 % de l'électricité mondiale - soit autant que l'aviation</a:t>
            </a:r>
          </a:p>
          <a:p>
            <a:pPr lvl="1"/>
            <a:endParaRPr lang="fr-FR" dirty="0"/>
          </a:p>
          <a:p>
            <a:pPr lvl="1"/>
            <a:r>
              <a:rPr lang="fr-FR" dirty="0"/>
              <a:t>On ne peut pas voir concrètement la pollution numérique qu'engendrent nos gestes en entreprise et ceux du quotidien : un mail envoyé, une série dévorée, scroller sur son smartphone... Pourtant, leur consommation de données a une empreinte carbone significative.</a:t>
            </a:r>
          </a:p>
          <a:p>
            <a:pPr lvl="1"/>
            <a:endParaRPr lang="fr-FR" dirty="0"/>
          </a:p>
        </p:txBody>
      </p:sp>
    </p:spTree>
    <p:extLst>
      <p:ext uri="{BB962C8B-B14F-4D97-AF65-F5344CB8AC3E}">
        <p14:creationId xmlns:p14="http://schemas.microsoft.com/office/powerpoint/2010/main" val="284975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47307-9496-DB9D-FE43-3C8725124BC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77D31481-2CA1-497B-D4BE-997FD5FD8DDC}"/>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CC8F8DE3-133E-D82C-9D77-8AA7B7F829C5}"/>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BE5C1599-0658-6021-77AC-D8F35D58524C}"/>
              </a:ext>
            </a:extLst>
          </p:cNvPr>
          <p:cNvSpPr>
            <a:spLocks noGrp="1"/>
          </p:cNvSpPr>
          <p:nvPr>
            <p:ph idx="1"/>
          </p:nvPr>
        </p:nvSpPr>
        <p:spPr>
          <a:xfrm>
            <a:off x="117748" y="1176536"/>
            <a:ext cx="11881320" cy="5492824"/>
          </a:xfrm>
        </p:spPr>
        <p:txBody>
          <a:bodyPr>
            <a:normAutofit/>
          </a:bodyPr>
          <a:lstStyle/>
          <a:p>
            <a:r>
              <a:rPr lang="fr-FR" dirty="0"/>
              <a:t>Qu’est-ce que l’empreinte carbone ?</a:t>
            </a:r>
          </a:p>
          <a:p>
            <a:endParaRPr lang="fr-FR" dirty="0"/>
          </a:p>
          <a:p>
            <a:pPr lvl="1"/>
            <a:r>
              <a:rPr lang="fr-FR" dirty="0"/>
              <a:t>Définition</a:t>
            </a:r>
          </a:p>
          <a:p>
            <a:pPr lvl="1"/>
            <a:endParaRPr lang="fr-FR" dirty="0"/>
          </a:p>
          <a:p>
            <a:pPr lvl="2"/>
            <a:r>
              <a:rPr lang="fr-FR" dirty="0"/>
              <a:t>L’empreinte carbone est un indicateur qui vise à </a:t>
            </a:r>
            <a:r>
              <a:rPr lang="fr-FR" b="1" dirty="0"/>
              <a:t>mesurer l’impact d’une activité sur l’environnement,</a:t>
            </a:r>
            <a:r>
              <a:rPr lang="fr-FR" dirty="0"/>
              <a:t> et plus particulièrement les émissions de gaz à effet de serre liées à cette activité. Elle peut s’appliquer à une personne (selon son mode de vie), à des ménages, à une entreprise (selon ses activités), un territoire, ou encore à des produits.</a:t>
            </a:r>
          </a:p>
          <a:p>
            <a:pPr lvl="2"/>
            <a:endParaRPr lang="fr-FR" dirty="0"/>
          </a:p>
          <a:p>
            <a:pPr lvl="2"/>
            <a:r>
              <a:rPr lang="fr-FR" dirty="0"/>
              <a:t>Cet impact est généralement </a:t>
            </a:r>
            <a:r>
              <a:rPr lang="fr-FR" b="1" dirty="0"/>
              <a:t>exprimé en </a:t>
            </a:r>
            <a:r>
              <a:rPr lang="fr-FR" b="1" i="1" dirty="0"/>
              <a:t>dioxyde de carbone équivalent</a:t>
            </a:r>
            <a:r>
              <a:rPr lang="fr-FR" b="1" dirty="0"/>
              <a:t> ou </a:t>
            </a:r>
            <a:r>
              <a:rPr lang="fr-FR" b="1" i="1" dirty="0"/>
              <a:t>CO</a:t>
            </a:r>
            <a:r>
              <a:rPr lang="fr-FR" b="1" i="1" baseline="-25000" dirty="0"/>
              <a:t>2</a:t>
            </a:r>
            <a:r>
              <a:rPr lang="fr-FR" b="1" i="1" dirty="0"/>
              <a:t>e</a:t>
            </a:r>
            <a:r>
              <a:rPr lang="fr-FR" dirty="0"/>
              <a:t>. La raison ? Par souci de simplicité et d'homogénéisation, on utilise pour tous les gaz à effet de serre une seule norme rapportée au CO</a:t>
            </a:r>
            <a:r>
              <a:rPr lang="fr-FR" baseline="-25000" dirty="0"/>
              <a:t>2</a:t>
            </a:r>
            <a:r>
              <a:rPr lang="fr-FR" dirty="0"/>
              <a:t>. Cela revient ainsi à déterminer combien de CO</a:t>
            </a:r>
            <a:r>
              <a:rPr lang="fr-FR" baseline="-25000" dirty="0"/>
              <a:t>2</a:t>
            </a:r>
            <a:r>
              <a:rPr lang="fr-FR" dirty="0"/>
              <a:t> retiendrait la même quantité de rayonnement solaire et donc contribuerait au réchauffement climatique.</a:t>
            </a:r>
          </a:p>
          <a:p>
            <a:pPr lvl="1"/>
            <a:endParaRPr lang="fr-FR" dirty="0"/>
          </a:p>
        </p:txBody>
      </p:sp>
    </p:spTree>
    <p:extLst>
      <p:ext uri="{BB962C8B-B14F-4D97-AF65-F5344CB8AC3E}">
        <p14:creationId xmlns:p14="http://schemas.microsoft.com/office/powerpoint/2010/main" val="143986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6F4FD-14B6-00B9-AB3D-138B6DB3C1CF}"/>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099BD994-F547-A63A-A6B8-86C5EF67D56B}"/>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F8067865-81D6-D448-A834-47F9583DFD7B}"/>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49571FAA-F37D-3F1C-8DFD-ED7CEAFCFD67}"/>
              </a:ext>
            </a:extLst>
          </p:cNvPr>
          <p:cNvSpPr>
            <a:spLocks noGrp="1"/>
          </p:cNvSpPr>
          <p:nvPr>
            <p:ph idx="1"/>
          </p:nvPr>
        </p:nvSpPr>
        <p:spPr>
          <a:xfrm>
            <a:off x="117748" y="1176536"/>
            <a:ext cx="11881320" cy="5492824"/>
          </a:xfrm>
        </p:spPr>
        <p:txBody>
          <a:bodyPr>
            <a:normAutofit/>
          </a:bodyPr>
          <a:lstStyle/>
          <a:p>
            <a:pPr lvl="1"/>
            <a:endParaRPr lang="fr-FR" dirty="0"/>
          </a:p>
          <a:p>
            <a:pPr lvl="1"/>
            <a:r>
              <a:rPr lang="fr-FR" dirty="0"/>
              <a:t>La pollution numérique renvoie à la </a:t>
            </a:r>
            <a:r>
              <a:rPr lang="fr-FR" b="1" dirty="0"/>
              <a:t>pollution engendrée par les nouvelles technologies</a:t>
            </a:r>
            <a:r>
              <a:rPr lang="fr-FR" dirty="0"/>
              <a:t> et terminaux numériques. Notre smartphone, nos objets connectés en ligne et Internet génèrent des tonnes de polluants (des gaz à effet de serre notamment).</a:t>
            </a:r>
          </a:p>
          <a:p>
            <a:pPr lvl="1"/>
            <a:endParaRPr lang="fr-FR" dirty="0"/>
          </a:p>
          <a:p>
            <a:pPr lvl="1"/>
            <a:r>
              <a:rPr lang="fr-FR" dirty="0"/>
              <a:t> Or, ces polluants sont néfastes pour notre planète, car </a:t>
            </a:r>
            <a:r>
              <a:rPr lang="fr-FR" b="1" dirty="0">
                <a:hlinkClick r:id="rId3"/>
              </a:rPr>
              <a:t>sources de pollution</a:t>
            </a:r>
            <a:r>
              <a:rPr lang="fr-FR" dirty="0"/>
              <a:t>. Aujourd’hui, on comptabilise 34 milliards d’objets connectés selon une </a:t>
            </a:r>
            <a:r>
              <a:rPr lang="fr-FR" b="1" dirty="0">
                <a:hlinkClick r:id="rId4"/>
              </a:rPr>
              <a:t>étude de </a:t>
            </a:r>
            <a:r>
              <a:rPr lang="fr-FR" b="1" dirty="0" err="1">
                <a:hlinkClick r:id="rId4"/>
              </a:rPr>
              <a:t>GreenIt</a:t>
            </a:r>
            <a:r>
              <a:rPr lang="fr-FR" dirty="0"/>
              <a:t>.</a:t>
            </a:r>
          </a:p>
          <a:p>
            <a:pPr lvl="1"/>
            <a:endParaRPr lang="fr-FR" dirty="0"/>
          </a:p>
          <a:p>
            <a:pPr lvl="1"/>
            <a:r>
              <a:rPr lang="fr-FR" dirty="0"/>
              <a:t> Cela représente une part importante d’énergie utilisée, de ressources extraites et de serveurs branchés. </a:t>
            </a:r>
          </a:p>
        </p:txBody>
      </p:sp>
    </p:spTree>
    <p:extLst>
      <p:ext uri="{BB962C8B-B14F-4D97-AF65-F5344CB8AC3E}">
        <p14:creationId xmlns:p14="http://schemas.microsoft.com/office/powerpoint/2010/main" val="374224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46AD3-77C2-7CF7-FD75-074351387D9B}"/>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476DDBD7-9C0B-3A33-02E2-BBF89CEC1FE3}"/>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72FB4C74-209A-1E12-0A46-C86E3C4B0CEB}"/>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B4B58552-435C-8DBC-2E5E-13BB04715176}"/>
              </a:ext>
            </a:extLst>
          </p:cNvPr>
          <p:cNvSpPr>
            <a:spLocks noGrp="1"/>
          </p:cNvSpPr>
          <p:nvPr>
            <p:ph idx="1"/>
          </p:nvPr>
        </p:nvSpPr>
        <p:spPr>
          <a:xfrm>
            <a:off x="117748" y="1176536"/>
            <a:ext cx="11881320" cy="5492824"/>
          </a:xfrm>
        </p:spPr>
        <p:txBody>
          <a:bodyPr>
            <a:normAutofit lnSpcReduction="10000"/>
          </a:bodyPr>
          <a:lstStyle/>
          <a:p>
            <a:r>
              <a:rPr lang="fr-FR" dirty="0"/>
              <a:t>La pollution numérique des data centers : </a:t>
            </a:r>
          </a:p>
          <a:p>
            <a:endParaRPr lang="fr-FR" dirty="0"/>
          </a:p>
          <a:p>
            <a:pPr lvl="1"/>
            <a:r>
              <a:rPr lang="fr-FR" dirty="0"/>
              <a:t>L’ADEME (Agence de l'environnement et de la maîtrise de l'énergie) estime que la consommation électrique provient à : </a:t>
            </a:r>
          </a:p>
          <a:p>
            <a:pPr lvl="1"/>
            <a:endParaRPr lang="fr-FR" dirty="0"/>
          </a:p>
          <a:p>
            <a:pPr lvl="2"/>
            <a:r>
              <a:rPr lang="fr-FR" dirty="0"/>
              <a:t>30% des </a:t>
            </a:r>
            <a:r>
              <a:rPr lang="fr-FR" b="1" dirty="0"/>
              <a:t>équipements terminaux</a:t>
            </a:r>
            <a:r>
              <a:rPr lang="fr-FR" dirty="0"/>
              <a:t> (ordinateurs, téléphones, etc.)</a:t>
            </a:r>
          </a:p>
          <a:p>
            <a:pPr lvl="2"/>
            <a:endParaRPr lang="fr-FR" dirty="0"/>
          </a:p>
          <a:p>
            <a:pPr lvl="2"/>
            <a:r>
              <a:rPr lang="fr-FR" dirty="0"/>
              <a:t>30 % des </a:t>
            </a:r>
            <a:r>
              <a:rPr lang="fr-FR" b="1" dirty="0"/>
              <a:t>datacenters</a:t>
            </a:r>
            <a:r>
              <a:rPr lang="fr-FR" dirty="0"/>
              <a:t>, hébergeant nos données. Un </a:t>
            </a:r>
            <a:r>
              <a:rPr lang="fr-FR" b="1" dirty="0"/>
              <a:t>data center</a:t>
            </a:r>
            <a:r>
              <a:rPr lang="fr-FR" dirty="0"/>
              <a:t> a besoin d’être climatisé pour préserver l’intégrité des circuits électroniques. A cela s'ajoute la consommation d'énergie pour l’utilisation de ses serveurs en ligne.</a:t>
            </a:r>
          </a:p>
          <a:p>
            <a:pPr lvl="2"/>
            <a:endParaRPr lang="fr-FR" dirty="0"/>
          </a:p>
          <a:p>
            <a:pPr lvl="2"/>
            <a:r>
              <a:rPr lang="fr-FR" dirty="0"/>
              <a:t>40% des </a:t>
            </a:r>
            <a:r>
              <a:rPr lang="fr-FR" b="1" dirty="0"/>
              <a:t>réseaux</a:t>
            </a:r>
            <a:r>
              <a:rPr lang="fr-FR" dirty="0"/>
              <a:t>, utiles pour faire voyager nos informations. </a:t>
            </a:r>
          </a:p>
          <a:p>
            <a:pPr lvl="2"/>
            <a:endParaRPr lang="fr-FR" dirty="0"/>
          </a:p>
          <a:p>
            <a:pPr lvl="2"/>
            <a:r>
              <a:rPr lang="fr-FR" b="1" dirty="0"/>
              <a:t>En se connectant en ligne ou à nos mails via des terminaux numériques, on mobilise des centres de données</a:t>
            </a:r>
            <a:r>
              <a:rPr lang="fr-FR" dirty="0"/>
              <a:t>, les datas centers, qui stockent et consomment de l'électricité. Les datas centers sont constamment sollicités du fait d'une demande énergétique en augmentation liés à des pratiques énergivores.</a:t>
            </a:r>
          </a:p>
          <a:p>
            <a:pPr lvl="1"/>
            <a:endParaRPr lang="fr-FR" dirty="0"/>
          </a:p>
        </p:txBody>
      </p:sp>
    </p:spTree>
    <p:extLst>
      <p:ext uri="{BB962C8B-B14F-4D97-AF65-F5344CB8AC3E}">
        <p14:creationId xmlns:p14="http://schemas.microsoft.com/office/powerpoint/2010/main" val="804790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C6476-936C-F488-39F1-1BEFF575490A}"/>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9AAD6E4B-4728-3E6E-1387-0F3CC752C0C0}"/>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7B635313-20B0-34C7-486F-7DB6F5B7EC18}"/>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AC0FEDAF-D26E-22D9-9D58-2C23EA423839}"/>
              </a:ext>
            </a:extLst>
          </p:cNvPr>
          <p:cNvSpPr>
            <a:spLocks noGrp="1"/>
          </p:cNvSpPr>
          <p:nvPr>
            <p:ph idx="1"/>
          </p:nvPr>
        </p:nvSpPr>
        <p:spPr>
          <a:xfrm>
            <a:off x="117748" y="1176536"/>
            <a:ext cx="11881320" cy="5492824"/>
          </a:xfrm>
        </p:spPr>
        <p:txBody>
          <a:bodyPr>
            <a:normAutofit/>
          </a:bodyPr>
          <a:lstStyle/>
          <a:p>
            <a:r>
              <a:rPr lang="fr-FR" dirty="0"/>
              <a:t>Les data centers représentent aujourd'hui 1% de la consommation électrique mondiale.</a:t>
            </a:r>
          </a:p>
          <a:p>
            <a:endParaRPr lang="fr-FR" dirty="0"/>
          </a:p>
          <a:p>
            <a:r>
              <a:rPr lang="fr-FR" dirty="0"/>
              <a:t>Enfin, </a:t>
            </a:r>
            <a:r>
              <a:rPr lang="fr-FR" b="1" dirty="0"/>
              <a:t>la pollution liée au recyclage et aux déchets d'un appareil numérique est non négligeable</a:t>
            </a:r>
            <a:r>
              <a:rPr lang="fr-FR" dirty="0"/>
              <a:t>. En effet, le recyclage du matériel et des métaux est très peu courant. D’après le site pour l’éco, il n’y a que 6% des téléphones qui sont recyclés en France alors que 3 Français sur 4 possèdent déjà un smartphone (chiffre de l’ADEME).</a:t>
            </a:r>
          </a:p>
          <a:p>
            <a:pPr lvl="1"/>
            <a:endParaRPr lang="fr-FR" dirty="0"/>
          </a:p>
        </p:txBody>
      </p:sp>
    </p:spTree>
    <p:extLst>
      <p:ext uri="{BB962C8B-B14F-4D97-AF65-F5344CB8AC3E}">
        <p14:creationId xmlns:p14="http://schemas.microsoft.com/office/powerpoint/2010/main" val="272811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79898-032B-F963-A4EC-5B3FD57146A4}"/>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559CDBD0-28EA-3FB9-BFD5-DD2598507428}"/>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8DEDFC35-4970-A963-7C06-6DCE30054662}"/>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FA682DBA-0FB5-F90D-FA98-D46424AE7CAA}"/>
              </a:ext>
            </a:extLst>
          </p:cNvPr>
          <p:cNvSpPr>
            <a:spLocks noGrp="1"/>
          </p:cNvSpPr>
          <p:nvPr>
            <p:ph idx="1"/>
          </p:nvPr>
        </p:nvSpPr>
        <p:spPr>
          <a:xfrm>
            <a:off x="117748" y="1176536"/>
            <a:ext cx="11881320" cy="5492824"/>
          </a:xfrm>
        </p:spPr>
        <p:txBody>
          <a:bodyPr>
            <a:normAutofit fontScale="92500" lnSpcReduction="20000"/>
          </a:bodyPr>
          <a:lstStyle/>
          <a:p>
            <a:r>
              <a:rPr lang="fr-FR" dirty="0"/>
              <a:t>La pollution numérique s’apprécie sur le cycle de vie complet d’un objet. On parle aussi de poids carbone.</a:t>
            </a:r>
            <a:r>
              <a:rPr lang="fr-FR" b="1" dirty="0"/>
              <a:t> Fabriquer nos outils numériques, c’est utiliser des procédés comme l’extraction et le raffinage des métaux, source de pollution</a:t>
            </a:r>
            <a:r>
              <a:rPr lang="fr-FR" dirty="0"/>
              <a:t>. Le transport des appareils génère aussi des tonnes d'émissions de gaz à effet de serre ; avion et bateau en premier lieu.</a:t>
            </a:r>
          </a:p>
          <a:p>
            <a:endParaRPr lang="fr-FR" dirty="0"/>
          </a:p>
          <a:p>
            <a:r>
              <a:rPr lang="fr-FR" dirty="0"/>
              <a:t>Fabriquer un ordinateur de 2 kg c’est utiliser 600 kg de matières premières mobilisés. C'est aussi générer 103 kg de CO2 sur les 156 kg émis sur l’ensemble de son cycle de vie (ADEME)</a:t>
            </a:r>
          </a:p>
          <a:p>
            <a:endParaRPr lang="fr-FR" dirty="0"/>
          </a:p>
          <a:p>
            <a:r>
              <a:rPr lang="fr-FR" dirty="0"/>
              <a:t>Selon l’ADEME, </a:t>
            </a:r>
            <a:r>
              <a:rPr lang="fr-FR" b="1" dirty="0"/>
              <a:t>la phase de fabrication s'avère encore plus énergivore que la phase d'utilisation d’un produit par les consommateurs</a:t>
            </a:r>
            <a:r>
              <a:rPr lang="fr-FR" dirty="0"/>
              <a:t>. Cela s’explique par l’extraction de métaux et de composants depuis la Chine ou la Corée. Grandes consommatrices, le charbon est la principale source de leur électricité. Finalement, la construction d’un téléphone ou d’une télévision, par exemple, influence grandement la quantité de ressources naturelles disponibles. </a:t>
            </a:r>
            <a:r>
              <a:rPr lang="fr-FR" b="1" dirty="0"/>
              <a:t>Ces ressources ne se renouvellent pas à la même vitesse que nos besoins en constante augmentation.</a:t>
            </a:r>
            <a:endParaRPr lang="fr-FR" dirty="0"/>
          </a:p>
          <a:p>
            <a:pPr lvl="1"/>
            <a:endParaRPr lang="fr-FR" dirty="0"/>
          </a:p>
        </p:txBody>
      </p:sp>
    </p:spTree>
    <p:extLst>
      <p:ext uri="{BB962C8B-B14F-4D97-AF65-F5344CB8AC3E}">
        <p14:creationId xmlns:p14="http://schemas.microsoft.com/office/powerpoint/2010/main" val="1220393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BB6E8-6735-62A1-1E0C-773B865CB37B}"/>
            </a:ext>
          </a:extLst>
        </p:cNvPr>
        <p:cNvGrpSpPr/>
        <p:nvPr/>
      </p:nvGrpSpPr>
      <p:grpSpPr>
        <a:xfrm>
          <a:off x="0" y="0"/>
          <a:ext cx="0" cy="0"/>
          <a:chOff x="0" y="0"/>
          <a:chExt cx="0" cy="0"/>
        </a:xfrm>
      </p:grpSpPr>
      <p:sp>
        <p:nvSpPr>
          <p:cNvPr id="13" name="Titre 12">
            <a:extLst>
              <a:ext uri="{FF2B5EF4-FFF2-40B4-BE49-F238E27FC236}">
                <a16:creationId xmlns:a16="http://schemas.microsoft.com/office/drawing/2014/main" id="{85938124-965C-2C81-E79C-A85F9C25CE07}"/>
              </a:ext>
            </a:extLst>
          </p:cNvPr>
          <p:cNvSpPr>
            <a:spLocks noGrp="1"/>
          </p:cNvSpPr>
          <p:nvPr>
            <p:ph type="title"/>
          </p:nvPr>
        </p:nvSpPr>
        <p:spPr>
          <a:xfrm>
            <a:off x="0" y="188640"/>
            <a:ext cx="12188825" cy="987896"/>
          </a:xfrm>
        </p:spPr>
        <p:txBody>
          <a:bodyPr rtlCol="0">
            <a:normAutofit/>
          </a:bodyPr>
          <a:lstStyle/>
          <a:p>
            <a:pPr algn="ctr"/>
            <a:r>
              <a:rPr lang="fr-FR" sz="4800" b="1" dirty="0"/>
              <a:t>Qu’est-ce que la pollution numérique</a:t>
            </a:r>
          </a:p>
        </p:txBody>
      </p:sp>
      <p:sp>
        <p:nvSpPr>
          <p:cNvPr id="6" name="Espace réservé du contenu 1">
            <a:extLst>
              <a:ext uri="{FF2B5EF4-FFF2-40B4-BE49-F238E27FC236}">
                <a16:creationId xmlns:a16="http://schemas.microsoft.com/office/drawing/2014/main" id="{CE9BA5CE-9602-1A1F-C4D9-01FB5675E2F1}"/>
              </a:ext>
            </a:extLst>
          </p:cNvPr>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8D48D073-1B22-83D5-7E57-CBBBAB07DD1E}"/>
              </a:ext>
            </a:extLst>
          </p:cNvPr>
          <p:cNvSpPr>
            <a:spLocks noGrp="1"/>
          </p:cNvSpPr>
          <p:nvPr>
            <p:ph idx="1"/>
          </p:nvPr>
        </p:nvSpPr>
        <p:spPr>
          <a:xfrm>
            <a:off x="117748" y="1176536"/>
            <a:ext cx="11881320" cy="5636840"/>
          </a:xfrm>
        </p:spPr>
        <p:txBody>
          <a:bodyPr>
            <a:normAutofit/>
          </a:bodyPr>
          <a:lstStyle/>
          <a:p>
            <a:r>
              <a:rPr lang="fr-FR" dirty="0"/>
              <a:t>Des déchets électroniques (très) peu recyclés :</a:t>
            </a:r>
          </a:p>
          <a:p>
            <a:endParaRPr lang="fr-FR" dirty="0"/>
          </a:p>
          <a:p>
            <a:pPr lvl="1"/>
            <a:r>
              <a:rPr lang="fr-FR" dirty="0"/>
              <a:t>D’après un </a:t>
            </a:r>
            <a:r>
              <a:rPr lang="fr-FR" b="1" dirty="0"/>
              <a:t>rapport de l’ONU</a:t>
            </a:r>
            <a:r>
              <a:rPr lang="fr-FR" dirty="0"/>
              <a:t>,</a:t>
            </a:r>
            <a:r>
              <a:rPr lang="fr-FR" b="1" dirty="0"/>
              <a:t> 75% des déchets électroniques produits ne sont pas recyclés</a:t>
            </a:r>
            <a:r>
              <a:rPr lang="fr-FR" dirty="0"/>
              <a:t>. </a:t>
            </a:r>
          </a:p>
          <a:p>
            <a:pPr lvl="1"/>
            <a:r>
              <a:rPr lang="fr-FR" dirty="0"/>
              <a:t>Les appareils électroniques sont exportés illégalement en Chine, en Inde ou en Afrique dans des décharges à ciel ouvert. </a:t>
            </a:r>
          </a:p>
          <a:p>
            <a:pPr lvl="1"/>
            <a:r>
              <a:rPr lang="fr-FR" dirty="0"/>
              <a:t>Les déchets générés par votre vieux </a:t>
            </a:r>
            <a:r>
              <a:rPr lang="fr-FR" dirty="0" err="1"/>
              <a:t>smarthpone</a:t>
            </a:r>
            <a:r>
              <a:rPr lang="fr-FR" dirty="0"/>
              <a:t> sont très peu étudiés. En effet, aucune méthodologie fiable n’existe à l’échelle internationale pour mesurer leur bilan carbone - et, plus largement, leur effet sur l’environnement. </a:t>
            </a:r>
          </a:p>
          <a:p>
            <a:pPr lvl="1"/>
            <a:r>
              <a:rPr lang="fr-FR" b="1" dirty="0"/>
              <a:t>L'exportation de nombreux déchets numériques hors de France complique l’analyse de la pollution associée</a:t>
            </a:r>
            <a:r>
              <a:rPr lang="fr-FR" dirty="0"/>
              <a:t>. Quant aux métaux qui parviennent tout de même aux filières de recyclage, leur « design » empêche souvent de les récupérer. Cela bloque le processus de recyclage et la bonne gestion des déchets. </a:t>
            </a:r>
          </a:p>
          <a:p>
            <a:pPr lvl="1"/>
            <a:r>
              <a:rPr lang="fr-FR" dirty="0"/>
              <a:t>/!\ Pensez à déposer vos vieux appareils numériques soit à la déchèterie ou soit dans un lieu de recyclage</a:t>
            </a:r>
          </a:p>
        </p:txBody>
      </p:sp>
    </p:spTree>
    <p:extLst>
      <p:ext uri="{BB962C8B-B14F-4D97-AF65-F5344CB8AC3E}">
        <p14:creationId xmlns:p14="http://schemas.microsoft.com/office/powerpoint/2010/main" val="3359187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hème Offic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true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1564227</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Take your audience through a digital tunnel where they'll  burst through to the other side and see the information you want to present. Show them lists, charts, tables, SmartArt,  and pictures using a variety of layouts in widescreen (16X9) format. This design works well for subjects on science and technology, computers, communication, and more.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2012-05-11T02:04:00+00:00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2029-01-01T08:00:00+00:00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TP102895246</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835483</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15</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22CCB507-0646-4A50-A4F7-7F385079D5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228E6B-D70C-44BB-A81F-A245495F612B}">
  <ds:schemaRefs>
    <ds:schemaRef ds:uri="http://schemas.microsoft.com/sharepoint/v3/contenttype/forms"/>
  </ds:schemaRefs>
</ds:datastoreItem>
</file>

<file path=customXml/itemProps3.xml><?xml version="1.0" encoding="utf-8"?>
<ds:datastoreItem xmlns:ds="http://schemas.openxmlformats.org/officeDocument/2006/customXml" ds:itemID="{00E41224-0370-4595-877C-23316CD80004}">
  <ds:schemaRefs>
    <ds:schemaRef ds:uri="http://schemas.microsoft.com/office/2006/documentManagement/types"/>
    <ds:schemaRef ds:uri="http://purl.org/dc/elements/1.1/"/>
    <ds:schemaRef ds:uri="http://purl.org/dc/dcmitype/"/>
    <ds:schemaRef ds:uri="4873beb7-5857-4685-be1f-d57550cc96cc"/>
    <ds:schemaRef ds:uri="http://schemas.openxmlformats.org/package/2006/metadata/core-properties"/>
    <ds:schemaRef ds:uri="http://purl.org/dc/term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150</TotalTime>
  <Words>2785</Words>
  <Application>Microsoft Office PowerPoint</Application>
  <PresentationFormat>Personnalisé</PresentationFormat>
  <Paragraphs>197</Paragraphs>
  <Slides>24</Slides>
  <Notes>23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24</vt:i4>
      </vt:variant>
    </vt:vector>
  </HeadingPairs>
  <TitlesOfParts>
    <vt:vector size="29" baseType="lpstr">
      <vt:lpstr>Arial</vt:lpstr>
      <vt:lpstr>Calibri</vt:lpstr>
      <vt:lpstr>Calibri Light</vt:lpstr>
      <vt:lpstr>Corbel</vt:lpstr>
      <vt:lpstr>Thème Office</vt:lpstr>
      <vt:lpstr>Club Informatique Gennois</vt:lpstr>
      <vt:lpstr>Sommaire</vt:lpstr>
      <vt:lpstr>Qu’est-ce que la pollution numérique</vt:lpstr>
      <vt:lpstr>Qu’est-ce que la pollution numérique</vt:lpstr>
      <vt:lpstr>Qu’est-ce que la pollution numérique</vt:lpstr>
      <vt:lpstr>Qu’est-ce que la pollution numérique</vt:lpstr>
      <vt:lpstr>Qu’est-ce que la pollution numérique</vt:lpstr>
      <vt:lpstr>Qu’est-ce que la pollution numérique</vt:lpstr>
      <vt:lpstr>Qu’est-ce que la pollution numérique</vt:lpstr>
      <vt:lpstr>Qu’est-ce que la pollution numérique</vt:lpstr>
      <vt:lpstr>Qu’est-ce que la pollution numérique</vt:lpstr>
      <vt:lpstr>Qu’est-ce que la pollution numérique</vt:lpstr>
      <vt:lpstr>Qu’est-ce que la pollution numérique</vt:lpstr>
      <vt:lpstr>Les réflexes à adopter pour la réduire</vt:lpstr>
      <vt:lpstr>Les réflexes à adopter pour la réduire</vt:lpstr>
      <vt:lpstr>Les réflexes à adopter pour la réduire</vt:lpstr>
      <vt:lpstr>Les réflexes à adopter pour la réduire</vt:lpstr>
      <vt:lpstr>Les réflexes à adopter pour la réduire</vt:lpstr>
      <vt:lpstr>Les réflexes à adopter pour la réduire</vt:lpstr>
      <vt:lpstr>Les réflexes à adopter pour la réduire</vt:lpstr>
      <vt:lpstr>Les réflexes à adopter pour la réduire</vt:lpstr>
      <vt:lpstr>Les réflexes à adopter pour la réduire</vt:lpstr>
      <vt:lpstr>Les réflexes à adopter pour la réduire</vt:lpstr>
      <vt:lpstr>Exemples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ludovic pollier</dc:creator>
  <cp:lastModifiedBy>ludovic pollier</cp:lastModifiedBy>
  <cp:revision>3</cp:revision>
  <cp:lastPrinted>2026-01-19T17:17:57Z</cp:lastPrinted>
  <dcterms:created xsi:type="dcterms:W3CDTF">2018-03-22T09:17:13Z</dcterms:created>
  <dcterms:modified xsi:type="dcterms:W3CDTF">2026-01-19T17:22:06Z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