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4" r:id="rId3"/>
    <p:sldId id="333" r:id="rId4"/>
    <p:sldId id="335" r:id="rId5"/>
    <p:sldId id="337" r:id="rId6"/>
    <p:sldId id="338" r:id="rId7"/>
    <p:sldId id="339" r:id="rId8"/>
    <p:sldId id="340" r:id="rId9"/>
    <p:sldId id="344" r:id="rId10"/>
    <p:sldId id="341" r:id="rId11"/>
    <p:sldId id="343" r:id="rId12"/>
    <p:sldId id="342" r:id="rId13"/>
    <p:sldId id="345" r:id="rId14"/>
    <p:sldId id="346" r:id="rId15"/>
    <p:sldId id="347" r:id="rId16"/>
    <p:sldId id="348" r:id="rId17"/>
    <p:sldId id="349" r:id="rId18"/>
    <p:sldId id="350" r:id="rId19"/>
    <p:sldId id="351" r:id="rId20"/>
    <p:sldId id="360" r:id="rId21"/>
    <p:sldId id="361" r:id="rId22"/>
    <p:sldId id="362"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3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1E163-4B26-6F5F-18CE-C3A00CF7F4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88B42A-7C1E-20AA-9569-DA4F6CE9E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88BCB0-7476-B669-99B7-CDD06EAACBEB}"/>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4C07C033-5192-CB41-1012-DB44628F88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4AEDDC-0960-80FC-DD61-7597D785CC84}"/>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345927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28964-F2D4-4C19-D02C-0C153879CF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77C9004-BAD0-9B94-0D31-927964C7289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BB2A78-927D-3ECE-FB24-82EEDD0605BC}"/>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6FD1B661-6648-19DD-FF69-7ADC485A87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7AFFEE-A0C6-75D9-05A8-BF0A2F1963A7}"/>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13875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9648EF-F29F-C338-FD36-D8E5F374DB9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5C3D918-5004-2BEC-4C6B-35594D20E5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F51D0C-B3D6-EFB3-C9A1-86DA6F955697}"/>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3EAAFDDB-33DB-CB71-98F9-AF2138EFF6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13A141-DF40-4822-5CA7-C8AF569D3405}"/>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16274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F41D4-45C9-5B75-11B8-C0634E97B0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08B902-499B-1B74-ED0B-BB51CD755A5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69FD48-FD2E-D8FF-DF8E-2545954891C0}"/>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EFBE1E04-D6DE-C381-D138-95B8A4E446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9523FD-AC6A-4520-F3AD-92F94D127CBF}"/>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31717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FF29F-444E-0516-9E4C-3421559386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ADBBB91-FBA3-8162-EBB2-E83297882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E75C88E-2CDE-43E7-06BF-91E74C14556F}"/>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A200EAF7-5129-17C6-70D0-DF589F3F2A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6013FB-D864-F2B8-1DFE-97651B31A48D}"/>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158148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CF9F5-97FC-5D38-BD13-43B37EECAF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D28C29-AA55-4E96-A334-5E8924DD4E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2796A8-A1F8-BA31-8431-DA0CC143DEC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D1611A5-6A6E-45FE-9486-4CDED1171CAE}"/>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6" name="Espace réservé du pied de page 5">
            <a:extLst>
              <a:ext uri="{FF2B5EF4-FFF2-40B4-BE49-F238E27FC236}">
                <a16:creationId xmlns:a16="http://schemas.microsoft.com/office/drawing/2014/main" id="{88C518F9-A454-4F9D-95CB-3EF735EFDC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DFE27C-154E-E7F5-5454-CEB2BC7BA643}"/>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94833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7D24D-BED3-F3B5-A57A-CF7251E04D3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B6DAB-B70C-48A0-16E6-7795C162F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C8DD3E-8BA0-B562-3CCB-8C767C9EC5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5DDE40-CE73-D1B3-45D8-F127540DF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8956CE-0F4B-9F8A-1D4A-9D6C84140E7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B9ACFA-A284-6749-6647-73F7E4B7052F}"/>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8" name="Espace réservé du pied de page 7">
            <a:extLst>
              <a:ext uri="{FF2B5EF4-FFF2-40B4-BE49-F238E27FC236}">
                <a16:creationId xmlns:a16="http://schemas.microsoft.com/office/drawing/2014/main" id="{2E9FA9EE-1286-7203-FB23-8D39A40158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7B78060-E16F-C524-5785-85BDD14C8224}"/>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98550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402EF-276C-FA3B-DFE4-B2A5D2E8F5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35CD235-C8C2-AED8-4AAA-959E13762EAE}"/>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4" name="Espace réservé du pied de page 3">
            <a:extLst>
              <a:ext uri="{FF2B5EF4-FFF2-40B4-BE49-F238E27FC236}">
                <a16:creationId xmlns:a16="http://schemas.microsoft.com/office/drawing/2014/main" id="{EA433E76-C508-DCD2-2CB9-BDBE775BAF0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FE19276-D0B8-0512-F7FC-B57FFEE141D4}"/>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400329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175116-C8D2-51A8-672A-0B562C47826D}"/>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3" name="Espace réservé du pied de page 2">
            <a:extLst>
              <a:ext uri="{FF2B5EF4-FFF2-40B4-BE49-F238E27FC236}">
                <a16:creationId xmlns:a16="http://schemas.microsoft.com/office/drawing/2014/main" id="{6C5AF93D-9F13-A3B9-4F8F-F3881D655DA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6E6BA1D-3866-6905-C648-01C4978A7F76}"/>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6207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16E88-677C-94C4-6E12-AC914894FB6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00E29D-91C5-6F7D-9E41-E3EAF9972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0196B2-88D4-709D-6CC9-424AF891D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D51186-5FAD-8BEA-3D24-83ED499BACA2}"/>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6" name="Espace réservé du pied de page 5">
            <a:extLst>
              <a:ext uri="{FF2B5EF4-FFF2-40B4-BE49-F238E27FC236}">
                <a16:creationId xmlns:a16="http://schemas.microsoft.com/office/drawing/2014/main" id="{84DF9849-03BC-29EE-3460-C2D2E52E22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087049-52DB-0159-FD47-362B26CDEB2D}"/>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8855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D3F35-EC99-89FE-04FA-37AC95AF88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6C0BB3-184E-A021-0B57-24E16806C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32BD093-5088-94B1-0B21-A76F76C2A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996DFB-BA01-F5B4-9933-2641F99D9808}"/>
              </a:ext>
            </a:extLst>
          </p:cNvPr>
          <p:cNvSpPr>
            <a:spLocks noGrp="1"/>
          </p:cNvSpPr>
          <p:nvPr>
            <p:ph type="dt" sz="half" idx="10"/>
          </p:nvPr>
        </p:nvSpPr>
        <p:spPr/>
        <p:txBody>
          <a:bodyPr/>
          <a:lstStyle/>
          <a:p>
            <a:fld id="{26FA2DB8-A89B-420A-9953-DD5CB96E350C}" type="datetimeFigureOut">
              <a:rPr lang="fr-FR" smtClean="0"/>
              <a:t>19/11/2025</a:t>
            </a:fld>
            <a:endParaRPr lang="fr-FR"/>
          </a:p>
        </p:txBody>
      </p:sp>
      <p:sp>
        <p:nvSpPr>
          <p:cNvPr id="6" name="Espace réservé du pied de page 5">
            <a:extLst>
              <a:ext uri="{FF2B5EF4-FFF2-40B4-BE49-F238E27FC236}">
                <a16:creationId xmlns:a16="http://schemas.microsoft.com/office/drawing/2014/main" id="{7924C6C0-FA8B-5C79-05F3-6B4B0C2507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FFCFCB-130D-5E99-5AD1-F7BCC4CE1CF1}"/>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7403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F4FA37-9AF7-AA97-1B96-20E2A5D5C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BD31D86-99B2-4ABF-47FA-F94CBD1BA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47F110-5AB8-8A45-7FBF-881311DCC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A2DB8-A89B-420A-9953-DD5CB96E350C}"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AD7F86FF-B284-674B-86A1-AD938C43F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4B772D3-EC3F-6811-7F14-02A1EFA59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EBF74-12CF-46B6-B80A-A153729964D8}" type="slidenum">
              <a:rPr lang="fr-FR" smtClean="0"/>
              <a:t>‹N°›</a:t>
            </a:fld>
            <a:endParaRPr lang="fr-FR"/>
          </a:p>
        </p:txBody>
      </p:sp>
    </p:spTree>
    <p:extLst>
      <p:ext uri="{BB962C8B-B14F-4D97-AF65-F5344CB8AC3E}">
        <p14:creationId xmlns:p14="http://schemas.microsoft.com/office/powerpoint/2010/main" val="3301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outique.orange.fr/informations/roaming-orange/" TargetMode="External"/><Relationship Id="rId2" Type="http://schemas.openxmlformats.org/officeDocument/2006/relationships/hyperlink" Target="https://mobile.free.fr/communications-a-l-etranger" TargetMode="External"/><Relationship Id="rId1" Type="http://schemas.openxmlformats.org/officeDocument/2006/relationships/slideLayout" Target="../slideLayouts/slideLayout2.xml"/><Relationship Id="rId4" Type="http://schemas.openxmlformats.org/officeDocument/2006/relationships/hyperlink" Target="https://www.sfr.fr/mobile/offers/showcase/pop-in/international-power-illim-pro.html#:~:text=APPELS%20illimit%C3%A9s%20depuis%20l'Union,Turquie%20et%20d'Isra%C3%AB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51384"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7528" y="4077072"/>
            <a:ext cx="8229600" cy="1219200"/>
          </a:xfrm>
        </p:spPr>
        <p:txBody>
          <a:bodyPr rtlCol="0">
            <a:normAutofit/>
          </a:bodyPr>
          <a:lstStyle/>
          <a:p>
            <a:pPr algn="ctr" rtl="0"/>
            <a:r>
              <a:rPr lang="fr-FR" sz="3600" dirty="0"/>
              <a:t>Atelier – Smartphone – Partie 2</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3645025"/>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0707-94A5-25B4-BCB2-78FD426A3DB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F38E826-1C24-950D-5011-1264D315B2F6}"/>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B1DE0B35-C7C5-2E24-241A-A73FCCAC40AA}"/>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1CE93C3B-7229-5A90-6103-09259366AA05}"/>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0D71501-8A81-1611-6533-7D15EA24966F}"/>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3716AE71-0D39-9BF8-8B91-CA3097012088}"/>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1" fontAlgn="base">
              <a:spcAft>
                <a:spcPts val="1200"/>
              </a:spcAft>
            </a:pPr>
            <a:r>
              <a:rPr lang="fr-FR" sz="2000" dirty="0">
                <a:solidFill>
                  <a:srgbClr val="272526"/>
                </a:solidFill>
              </a:rPr>
              <a:t>Au Portugal, il y a 35 Go d’internet inclus et les appels/SMS/MMS sont illimités</a:t>
            </a: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Entouré en rouge, le prix que vous payerez si vous dépassez les 35Go.</a:t>
            </a:r>
          </a:p>
        </p:txBody>
      </p:sp>
      <p:pic>
        <p:nvPicPr>
          <p:cNvPr id="10" name="Image 9">
            <a:extLst>
              <a:ext uri="{FF2B5EF4-FFF2-40B4-BE49-F238E27FC236}">
                <a16:creationId xmlns:a16="http://schemas.microsoft.com/office/drawing/2014/main" id="{DDDE854E-10C7-46EA-C397-100043D9A6B6}"/>
              </a:ext>
            </a:extLst>
          </p:cNvPr>
          <p:cNvPicPr>
            <a:picLocks noChangeAspect="1"/>
          </p:cNvPicPr>
          <p:nvPr/>
        </p:nvPicPr>
        <p:blipFill>
          <a:blip r:embed="rId2"/>
          <a:stretch>
            <a:fillRect/>
          </a:stretch>
        </p:blipFill>
        <p:spPr>
          <a:xfrm>
            <a:off x="834941" y="2492896"/>
            <a:ext cx="9863418" cy="3990116"/>
          </a:xfrm>
          <a:prstGeom prst="rect">
            <a:avLst/>
          </a:prstGeom>
        </p:spPr>
      </p:pic>
      <p:sp>
        <p:nvSpPr>
          <p:cNvPr id="8" name="Rectangle 7">
            <a:extLst>
              <a:ext uri="{FF2B5EF4-FFF2-40B4-BE49-F238E27FC236}">
                <a16:creationId xmlns:a16="http://schemas.microsoft.com/office/drawing/2014/main" id="{EDA18448-2E73-D88E-64D0-80DD85AEAA2A}"/>
              </a:ext>
            </a:extLst>
          </p:cNvPr>
          <p:cNvSpPr/>
          <p:nvPr/>
        </p:nvSpPr>
        <p:spPr>
          <a:xfrm>
            <a:off x="1480550" y="4179706"/>
            <a:ext cx="2167179" cy="4734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893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0A3F-63B3-15E1-E63B-1607CCDF112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06D2FEF-D63D-E7B8-ACA2-7ECC47CB9A38}"/>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9D2495A5-D415-CBBD-18B5-EB9B7FF305F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0235A565-FB2F-4F62-CCF7-C7E0FAA0875D}"/>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FEB5CF63-CCB9-CEA1-BEB3-36B5D40C1721}"/>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93EFA78B-615A-0955-FB5E-CC375558A24E}"/>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En Suisse, il y a 35 Go d’internet inclus et les appels/SMS/MMS sont illimités</a:t>
            </a: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Entouré en rouge, le prix que vous payerez si vous dépassez les 35Go.</a:t>
            </a:r>
          </a:p>
        </p:txBody>
      </p:sp>
      <p:pic>
        <p:nvPicPr>
          <p:cNvPr id="9" name="Image 8">
            <a:extLst>
              <a:ext uri="{FF2B5EF4-FFF2-40B4-BE49-F238E27FC236}">
                <a16:creationId xmlns:a16="http://schemas.microsoft.com/office/drawing/2014/main" id="{4EB01B0A-3142-BA16-0428-A0A1D456256E}"/>
              </a:ext>
            </a:extLst>
          </p:cNvPr>
          <p:cNvPicPr>
            <a:picLocks noChangeAspect="1"/>
          </p:cNvPicPr>
          <p:nvPr/>
        </p:nvPicPr>
        <p:blipFill>
          <a:blip r:embed="rId2"/>
          <a:stretch>
            <a:fillRect/>
          </a:stretch>
        </p:blipFill>
        <p:spPr>
          <a:xfrm>
            <a:off x="1199456" y="3284984"/>
            <a:ext cx="8784976" cy="3613717"/>
          </a:xfrm>
          <a:prstGeom prst="rect">
            <a:avLst/>
          </a:prstGeom>
        </p:spPr>
      </p:pic>
      <p:sp>
        <p:nvSpPr>
          <p:cNvPr id="8" name="Rectangle 7">
            <a:extLst>
              <a:ext uri="{FF2B5EF4-FFF2-40B4-BE49-F238E27FC236}">
                <a16:creationId xmlns:a16="http://schemas.microsoft.com/office/drawing/2014/main" id="{36EF37B1-7487-8C0D-5143-604E281B2F21}"/>
              </a:ext>
            </a:extLst>
          </p:cNvPr>
          <p:cNvSpPr/>
          <p:nvPr/>
        </p:nvSpPr>
        <p:spPr>
          <a:xfrm>
            <a:off x="1631505" y="4797152"/>
            <a:ext cx="1944215" cy="4522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514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1AACB-0E44-BCBB-73CA-D69B76CEC2F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8ADAB87-C889-26D8-3251-99D17F2E9F28}"/>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B4CD9B61-9165-2826-CCD8-1A35FC168489}"/>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BEF14E2-4E68-B88F-E9C7-FE2C4366071C}"/>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4D7E48D-55C5-616E-AEAB-41B748492A14}"/>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5CF21B77-E547-B990-8287-847C7BD7A84C}"/>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En Chine, il y a 35 Go d’internet inclus et les appels/SMS/MMS sont illimités</a:t>
            </a: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Entouré en rouge, le prix que vous payerez si vous dépassez les 35Go.</a:t>
            </a:r>
          </a:p>
        </p:txBody>
      </p:sp>
      <p:pic>
        <p:nvPicPr>
          <p:cNvPr id="11" name="Image 10">
            <a:extLst>
              <a:ext uri="{FF2B5EF4-FFF2-40B4-BE49-F238E27FC236}">
                <a16:creationId xmlns:a16="http://schemas.microsoft.com/office/drawing/2014/main" id="{775E02BA-6D46-E1D3-0651-0CE6EB0EB30B}"/>
              </a:ext>
            </a:extLst>
          </p:cNvPr>
          <p:cNvPicPr>
            <a:picLocks noChangeAspect="1"/>
          </p:cNvPicPr>
          <p:nvPr/>
        </p:nvPicPr>
        <p:blipFill>
          <a:blip r:embed="rId2"/>
          <a:stretch>
            <a:fillRect/>
          </a:stretch>
        </p:blipFill>
        <p:spPr>
          <a:xfrm>
            <a:off x="1957996" y="3581821"/>
            <a:ext cx="7305034" cy="2997056"/>
          </a:xfrm>
          <a:prstGeom prst="rect">
            <a:avLst/>
          </a:prstGeom>
        </p:spPr>
      </p:pic>
      <p:sp>
        <p:nvSpPr>
          <p:cNvPr id="8" name="Rectangle 7">
            <a:extLst>
              <a:ext uri="{FF2B5EF4-FFF2-40B4-BE49-F238E27FC236}">
                <a16:creationId xmlns:a16="http://schemas.microsoft.com/office/drawing/2014/main" id="{3F257FF7-A2FE-C0C1-9DB5-456ADF471C20}"/>
              </a:ext>
            </a:extLst>
          </p:cNvPr>
          <p:cNvSpPr/>
          <p:nvPr/>
        </p:nvSpPr>
        <p:spPr>
          <a:xfrm>
            <a:off x="2207569" y="4770998"/>
            <a:ext cx="1944215" cy="4522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864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0CC3-8832-37B4-2900-79D45D512ED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1220D12-54AA-E40A-79BA-0ADC8C8B00BA}"/>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11357264-5D97-FBF7-18F0-F2F42D7E4369}"/>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20D0FDA-C4CE-88C3-B866-CA7F1D6C2B3B}"/>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68C9E5C7-F0CA-64FF-D91C-EDA0683E8AFC}"/>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04B36637-D694-D9B2-6568-EDD19A35ABE7}"/>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Voici la liste des opérateurs :</a:t>
            </a:r>
          </a:p>
          <a:p>
            <a:pPr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FREE MOBILE : </a:t>
            </a:r>
            <a:r>
              <a:rPr lang="fr-FR" sz="2000" dirty="0">
                <a:solidFill>
                  <a:srgbClr val="272526"/>
                </a:solidFill>
                <a:hlinkClick r:id="rId2">
                  <a:extLst>
                    <a:ext uri="{A12FA001-AC4F-418D-AE19-62706E023703}">
                      <ahyp:hlinkClr xmlns:ahyp="http://schemas.microsoft.com/office/drawing/2018/hyperlinkcolor" val="tx"/>
                    </a:ext>
                  </a:extLst>
                </a:hlinkClick>
              </a:rPr>
              <a:t>https://mobile.free.fr/communications-a-l-etranger</a:t>
            </a: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ORANGE : </a:t>
            </a:r>
            <a:r>
              <a:rPr lang="fr-FR" sz="2000" dirty="0">
                <a:solidFill>
                  <a:srgbClr val="272526"/>
                </a:solidFill>
                <a:hlinkClick r:id="rId3">
                  <a:extLst>
                    <a:ext uri="{A12FA001-AC4F-418D-AE19-62706E023703}">
                      <ahyp:hlinkClr xmlns:ahyp="http://schemas.microsoft.com/office/drawing/2018/hyperlinkcolor" val="tx"/>
                    </a:ext>
                  </a:extLst>
                </a:hlinkClick>
              </a:rPr>
              <a:t>https://boutique.orange.fr/informations/roaming-orange/</a:t>
            </a: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SFR : </a:t>
            </a:r>
            <a:r>
              <a:rPr lang="fr-FR" sz="2000" dirty="0">
                <a:solidFill>
                  <a:srgbClr val="272526"/>
                </a:solidFill>
                <a:hlinkClick r:id="rId4">
                  <a:extLst>
                    <a:ext uri="{A12FA001-AC4F-418D-AE19-62706E023703}">
                      <ahyp:hlinkClr xmlns:ahyp="http://schemas.microsoft.com/office/drawing/2018/hyperlinkcolor" val="tx"/>
                    </a:ext>
                  </a:extLst>
                </a:hlinkClick>
              </a:rPr>
              <a:t>https://www.sfr.fr/mobile/offers/showcase/pop-in/international-power-illim-pro.html#:~:text=APPELS%20illimit%C3%A9s%20depuis%20l'Union,Turquie%20et%20d'Isra%C3%ABl</a:t>
            </a: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BOUYGUES : https://www.bouyguestelecom.fr/static/cms/tarifs/guide-des-tarifs-gp-janvier-2024-2.pdf</a:t>
            </a:r>
          </a:p>
        </p:txBody>
      </p:sp>
    </p:spTree>
    <p:extLst>
      <p:ext uri="{BB962C8B-B14F-4D97-AF65-F5344CB8AC3E}">
        <p14:creationId xmlns:p14="http://schemas.microsoft.com/office/powerpoint/2010/main" val="319856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4851C-2415-D466-758C-1D469E6FA64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A12A65F-5D8B-39A0-BE8C-AF9712892C5B}"/>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E6A70E2B-C1C5-629B-277B-0BE32A5E703E}"/>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12F4CA29-41A3-BE3E-F8A4-13BABD431AEF}"/>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5DCF75ED-A0BD-6636-21F7-7AE94179A124}"/>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57F43F15-EF81-C62B-0D35-F234A142E5E7}"/>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Pour activer le partage de connexion,  il faut aller dans les paramètres</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Vous avez tous une barre de recherche en haut des paramètres ou une petite loupe (suivant les modelés de téléphone) </a:t>
            </a:r>
          </a:p>
          <a:p>
            <a:pPr fontAlgn="base">
              <a:spcAft>
                <a:spcPts val="1200"/>
              </a:spcAft>
            </a:pPr>
            <a:endParaRPr lang="fr-FR" sz="2000" dirty="0">
              <a:solidFill>
                <a:srgbClr val="272526"/>
              </a:solidFill>
            </a:endParaRPr>
          </a:p>
          <a:p>
            <a:pPr marL="0" indent="0" fontAlgn="base">
              <a:spcAft>
                <a:spcPts val="1200"/>
              </a:spcAft>
              <a:buNone/>
            </a:pPr>
            <a:endParaRPr lang="fr-FR" sz="2000" dirty="0">
              <a:solidFill>
                <a:srgbClr val="272526"/>
              </a:solidFill>
            </a:endParaRPr>
          </a:p>
          <a:p>
            <a:pPr fontAlgn="base">
              <a:spcAft>
                <a:spcPts val="1200"/>
              </a:spcAft>
            </a:pPr>
            <a:r>
              <a:rPr lang="fr-FR" sz="2000" dirty="0">
                <a:solidFill>
                  <a:srgbClr val="272526"/>
                </a:solidFill>
              </a:rPr>
              <a:t>Appuyer sur la barre de recherche ou la petite loupe, et entrer « partage de connexion », une liste s’affiche automatiquement </a:t>
            </a:r>
          </a:p>
        </p:txBody>
      </p:sp>
      <p:pic>
        <p:nvPicPr>
          <p:cNvPr id="7" name="Image 6">
            <a:extLst>
              <a:ext uri="{FF2B5EF4-FFF2-40B4-BE49-F238E27FC236}">
                <a16:creationId xmlns:a16="http://schemas.microsoft.com/office/drawing/2014/main" id="{27EBA56E-0BED-EE0E-F671-8242DA83C324}"/>
              </a:ext>
            </a:extLst>
          </p:cNvPr>
          <p:cNvPicPr>
            <a:picLocks noChangeAspect="1"/>
          </p:cNvPicPr>
          <p:nvPr/>
        </p:nvPicPr>
        <p:blipFill>
          <a:blip r:embed="rId2"/>
          <a:stretch>
            <a:fillRect/>
          </a:stretch>
        </p:blipFill>
        <p:spPr>
          <a:xfrm>
            <a:off x="7682809" y="764704"/>
            <a:ext cx="662997" cy="722021"/>
          </a:xfrm>
          <a:prstGeom prst="rect">
            <a:avLst/>
          </a:prstGeom>
        </p:spPr>
      </p:pic>
      <p:pic>
        <p:nvPicPr>
          <p:cNvPr id="9" name="Image 8">
            <a:extLst>
              <a:ext uri="{FF2B5EF4-FFF2-40B4-BE49-F238E27FC236}">
                <a16:creationId xmlns:a16="http://schemas.microsoft.com/office/drawing/2014/main" id="{0D7ED76E-410B-697C-69EE-3405510E6626}"/>
              </a:ext>
            </a:extLst>
          </p:cNvPr>
          <p:cNvPicPr>
            <a:picLocks noChangeAspect="1"/>
          </p:cNvPicPr>
          <p:nvPr/>
        </p:nvPicPr>
        <p:blipFill>
          <a:blip r:embed="rId3"/>
          <a:stretch>
            <a:fillRect/>
          </a:stretch>
        </p:blipFill>
        <p:spPr>
          <a:xfrm>
            <a:off x="2135561" y="2535832"/>
            <a:ext cx="2781541" cy="1181202"/>
          </a:xfrm>
          <a:prstGeom prst="rect">
            <a:avLst/>
          </a:prstGeom>
        </p:spPr>
      </p:pic>
      <p:pic>
        <p:nvPicPr>
          <p:cNvPr id="11" name="Image 10">
            <a:extLst>
              <a:ext uri="{FF2B5EF4-FFF2-40B4-BE49-F238E27FC236}">
                <a16:creationId xmlns:a16="http://schemas.microsoft.com/office/drawing/2014/main" id="{1219A228-F8F3-6FA1-541D-7DD4A7682B16}"/>
              </a:ext>
            </a:extLst>
          </p:cNvPr>
          <p:cNvPicPr>
            <a:picLocks noChangeAspect="1"/>
          </p:cNvPicPr>
          <p:nvPr/>
        </p:nvPicPr>
        <p:blipFill>
          <a:blip r:embed="rId4"/>
          <a:stretch>
            <a:fillRect/>
          </a:stretch>
        </p:blipFill>
        <p:spPr>
          <a:xfrm>
            <a:off x="3127022" y="4358363"/>
            <a:ext cx="2758679" cy="2408129"/>
          </a:xfrm>
          <a:prstGeom prst="rect">
            <a:avLst/>
          </a:prstGeom>
        </p:spPr>
      </p:pic>
    </p:spTree>
    <p:extLst>
      <p:ext uri="{BB962C8B-B14F-4D97-AF65-F5344CB8AC3E}">
        <p14:creationId xmlns:p14="http://schemas.microsoft.com/office/powerpoint/2010/main" val="411531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008C-634C-206F-8B4F-56E22057028C}"/>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4DD5E5B-6264-C918-02AE-BC7A47B85629}"/>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8EC525C7-330E-9AB7-1528-163C8A926E8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06BEFAAA-8D1F-0FDD-7E57-4685C4D5AB08}"/>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6180712B-86F7-8997-D3A2-09967B261E7B}"/>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07E7A6D1-5220-982E-BF4E-A9134688C01B}"/>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Appuyer sur « Point d’accès Wi-Fi mobile » (le nom peut varier d’un smartphone </a:t>
            </a:r>
          </a:p>
          <a:p>
            <a:pPr marL="0" indent="0" fontAlgn="base">
              <a:spcAft>
                <a:spcPts val="1200"/>
              </a:spcAft>
              <a:buNone/>
            </a:pPr>
            <a:r>
              <a:rPr lang="fr-FR" sz="2000" dirty="0">
                <a:solidFill>
                  <a:srgbClr val="272526"/>
                </a:solidFill>
              </a:rPr>
              <a:t>a un autre).</a:t>
            </a:r>
          </a:p>
          <a:p>
            <a:pPr marL="0" indent="0" fontAlgn="base">
              <a:spcAft>
                <a:spcPts val="1200"/>
              </a:spcAft>
              <a:buNone/>
            </a:pPr>
            <a:endParaRPr lang="fr-FR" sz="2000" dirty="0">
              <a:solidFill>
                <a:srgbClr val="272526"/>
              </a:solidFill>
            </a:endParaRPr>
          </a:p>
          <a:p>
            <a:pPr marL="0" indent="0" fontAlgn="base">
              <a:spcAft>
                <a:spcPts val="1200"/>
              </a:spcAft>
              <a:buNone/>
            </a:pPr>
            <a:endParaRPr lang="fr-FR" sz="2000" dirty="0">
              <a:solidFill>
                <a:srgbClr val="272526"/>
              </a:solidFill>
            </a:endParaRPr>
          </a:p>
          <a:p>
            <a:pPr marL="0" indent="0" fontAlgn="base">
              <a:spcAft>
                <a:spcPts val="1200"/>
              </a:spcAft>
              <a:buNone/>
            </a:pPr>
            <a:endParaRPr lang="fr-FR" sz="2000" dirty="0">
              <a:solidFill>
                <a:srgbClr val="272526"/>
              </a:solidFill>
            </a:endParaRPr>
          </a:p>
          <a:p>
            <a:pPr marL="0" indent="0" fontAlgn="base">
              <a:spcAft>
                <a:spcPts val="1200"/>
              </a:spcAft>
              <a:buNone/>
            </a:pPr>
            <a:endParaRPr lang="fr-FR" sz="2000" dirty="0">
              <a:solidFill>
                <a:srgbClr val="272526"/>
              </a:solidFill>
            </a:endParaRPr>
          </a:p>
          <a:p>
            <a:pPr marL="0" indent="0" fontAlgn="base">
              <a:spcAft>
                <a:spcPts val="1200"/>
              </a:spcAft>
              <a:buNone/>
            </a:pPr>
            <a:r>
              <a:rPr lang="fr-FR" sz="2000" dirty="0">
                <a:solidFill>
                  <a:srgbClr val="272526"/>
                </a:solidFill>
              </a:rPr>
              <a:t>Si c’est la première fois que vous utilisez le partage de connexion, aller dans « Configurer le hotspot portable » afin de mettre un mot de passe compliqué (a faire qu’une fois)</a:t>
            </a:r>
          </a:p>
        </p:txBody>
      </p:sp>
      <p:pic>
        <p:nvPicPr>
          <p:cNvPr id="11" name="Image 10">
            <a:extLst>
              <a:ext uri="{FF2B5EF4-FFF2-40B4-BE49-F238E27FC236}">
                <a16:creationId xmlns:a16="http://schemas.microsoft.com/office/drawing/2014/main" id="{20250911-AFCB-E9B5-830D-4565CE23D16F}"/>
              </a:ext>
            </a:extLst>
          </p:cNvPr>
          <p:cNvPicPr>
            <a:picLocks noChangeAspect="1"/>
          </p:cNvPicPr>
          <p:nvPr/>
        </p:nvPicPr>
        <p:blipFill>
          <a:blip r:embed="rId2"/>
          <a:stretch>
            <a:fillRect/>
          </a:stretch>
        </p:blipFill>
        <p:spPr>
          <a:xfrm>
            <a:off x="2855641" y="1449891"/>
            <a:ext cx="2267208" cy="1979110"/>
          </a:xfrm>
          <a:prstGeom prst="rect">
            <a:avLst/>
          </a:prstGeom>
        </p:spPr>
      </p:pic>
      <p:sp>
        <p:nvSpPr>
          <p:cNvPr id="5" name="Rectangle 4">
            <a:extLst>
              <a:ext uri="{FF2B5EF4-FFF2-40B4-BE49-F238E27FC236}">
                <a16:creationId xmlns:a16="http://schemas.microsoft.com/office/drawing/2014/main" id="{DD3D5135-CBB7-CB9F-F31A-A35B4BC91BE0}"/>
              </a:ext>
            </a:extLst>
          </p:cNvPr>
          <p:cNvSpPr/>
          <p:nvPr/>
        </p:nvSpPr>
        <p:spPr>
          <a:xfrm>
            <a:off x="3071664" y="2924944"/>
            <a:ext cx="1728192"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4F5A977D-1BC8-BF2E-5DCB-6F57590333FB}"/>
              </a:ext>
            </a:extLst>
          </p:cNvPr>
          <p:cNvPicPr>
            <a:picLocks noChangeAspect="1"/>
          </p:cNvPicPr>
          <p:nvPr/>
        </p:nvPicPr>
        <p:blipFill>
          <a:blip r:embed="rId3"/>
          <a:stretch>
            <a:fillRect/>
          </a:stretch>
        </p:blipFill>
        <p:spPr>
          <a:xfrm>
            <a:off x="7740167" y="4735741"/>
            <a:ext cx="2720576" cy="1874682"/>
          </a:xfrm>
          <a:prstGeom prst="rect">
            <a:avLst/>
          </a:prstGeom>
        </p:spPr>
      </p:pic>
      <p:sp>
        <p:nvSpPr>
          <p:cNvPr id="12" name="Rectangle 11">
            <a:extLst>
              <a:ext uri="{FF2B5EF4-FFF2-40B4-BE49-F238E27FC236}">
                <a16:creationId xmlns:a16="http://schemas.microsoft.com/office/drawing/2014/main" id="{CA779EE2-2691-0218-01AB-0AC8C1D90127}"/>
              </a:ext>
            </a:extLst>
          </p:cNvPr>
          <p:cNvSpPr/>
          <p:nvPr/>
        </p:nvSpPr>
        <p:spPr>
          <a:xfrm>
            <a:off x="7748341" y="5877272"/>
            <a:ext cx="2720575"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05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DB8AC-695C-0008-8EDC-F99FDF70830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3519F735-3631-1662-C31C-A5B554185D73}"/>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DC39D17A-1D9F-92AC-7DAE-20E0A9C5A86D}"/>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B4970F36-CCCC-68A2-8B6F-B77E51DC16D1}"/>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6A4C13FA-0A6C-7F3D-E64C-6750F5318C1E}"/>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4CFD9EF8-13C0-0405-F013-7DEC48BB8625}"/>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60EE29E3-D7D3-C2B2-C682-0DFF80200C39}"/>
              </a:ext>
            </a:extLst>
          </p:cNvPr>
          <p:cNvSpPr txBox="1">
            <a:spLocks/>
          </p:cNvSpPr>
          <p:nvPr/>
        </p:nvSpPr>
        <p:spPr>
          <a:xfrm>
            <a:off x="176106" y="10611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Vous pouvez mettre un nom à votre partage de connexion et ensuite modifier le mot de passe par défaut</a:t>
            </a: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Appuyer ensuite sur le petit V pour valider</a:t>
            </a:r>
          </a:p>
          <a:p>
            <a:pPr fontAlgn="base">
              <a:spcAft>
                <a:spcPts val="1200"/>
              </a:spcAft>
            </a:pPr>
            <a:endParaRPr lang="fr-FR" sz="2000" dirty="0">
              <a:solidFill>
                <a:srgbClr val="272526"/>
              </a:solidFill>
            </a:endParaRPr>
          </a:p>
        </p:txBody>
      </p:sp>
      <p:pic>
        <p:nvPicPr>
          <p:cNvPr id="14" name="Image 13">
            <a:extLst>
              <a:ext uri="{FF2B5EF4-FFF2-40B4-BE49-F238E27FC236}">
                <a16:creationId xmlns:a16="http://schemas.microsoft.com/office/drawing/2014/main" id="{7814D088-10B8-B3F7-BA6B-F88D1724B85B}"/>
              </a:ext>
            </a:extLst>
          </p:cNvPr>
          <p:cNvPicPr>
            <a:picLocks noChangeAspect="1"/>
          </p:cNvPicPr>
          <p:nvPr/>
        </p:nvPicPr>
        <p:blipFill>
          <a:blip r:embed="rId2"/>
          <a:stretch>
            <a:fillRect/>
          </a:stretch>
        </p:blipFill>
        <p:spPr>
          <a:xfrm>
            <a:off x="3403335" y="1680591"/>
            <a:ext cx="2890690" cy="1668017"/>
          </a:xfrm>
          <a:prstGeom prst="rect">
            <a:avLst/>
          </a:prstGeom>
        </p:spPr>
      </p:pic>
      <p:sp>
        <p:nvSpPr>
          <p:cNvPr id="5" name="Rectangle 4">
            <a:extLst>
              <a:ext uri="{FF2B5EF4-FFF2-40B4-BE49-F238E27FC236}">
                <a16:creationId xmlns:a16="http://schemas.microsoft.com/office/drawing/2014/main" id="{B559B104-FC75-8C21-0468-A8604EBB0326}"/>
              </a:ext>
            </a:extLst>
          </p:cNvPr>
          <p:cNvSpPr/>
          <p:nvPr/>
        </p:nvSpPr>
        <p:spPr>
          <a:xfrm>
            <a:off x="3403335" y="2514598"/>
            <a:ext cx="2954429"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8D2B616-C111-1830-6F98-55FD2AFA6FCD}"/>
              </a:ext>
            </a:extLst>
          </p:cNvPr>
          <p:cNvSpPr/>
          <p:nvPr/>
        </p:nvSpPr>
        <p:spPr>
          <a:xfrm>
            <a:off x="5735961" y="1680591"/>
            <a:ext cx="558065" cy="3935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45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0944D-312E-1FC1-8C63-A831993D2EE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2C15420-9615-F0A3-25EF-84A3F623406B}"/>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08F917D2-218A-1ECD-9275-2A2CACEC71C4}"/>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6D7F7838-30C1-438A-BA3E-2AF69CD3DF84}"/>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0BCC7773-2C21-2197-FBE6-9B4B53D91780}"/>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E3FA8FCC-CAAE-354D-466D-BE1C611A3392}"/>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152EAACB-56E5-CEBB-7603-5DF6426880D9}"/>
              </a:ext>
            </a:extLst>
          </p:cNvPr>
          <p:cNvSpPr txBox="1">
            <a:spLocks/>
          </p:cNvSpPr>
          <p:nvPr/>
        </p:nvSpPr>
        <p:spPr>
          <a:xfrm>
            <a:off x="176106" y="10611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Vous revenez à l’écran d’avant. Penser à activer le partage de connexion</a:t>
            </a: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Maintenant, sur votre ordinateur ou votre tablette, vous pouvez choisir ce « Wifi » et vous connectez dessus. </a:t>
            </a:r>
          </a:p>
        </p:txBody>
      </p:sp>
      <p:pic>
        <p:nvPicPr>
          <p:cNvPr id="9" name="Image 8">
            <a:extLst>
              <a:ext uri="{FF2B5EF4-FFF2-40B4-BE49-F238E27FC236}">
                <a16:creationId xmlns:a16="http://schemas.microsoft.com/office/drawing/2014/main" id="{E1652D6C-334F-2C5F-1426-22F8E00C9CD0}"/>
              </a:ext>
            </a:extLst>
          </p:cNvPr>
          <p:cNvPicPr>
            <a:picLocks noChangeAspect="1"/>
          </p:cNvPicPr>
          <p:nvPr/>
        </p:nvPicPr>
        <p:blipFill>
          <a:blip r:embed="rId2"/>
          <a:stretch>
            <a:fillRect/>
          </a:stretch>
        </p:blipFill>
        <p:spPr>
          <a:xfrm>
            <a:off x="3705762" y="1803686"/>
            <a:ext cx="2804403" cy="739204"/>
          </a:xfrm>
          <a:prstGeom prst="rect">
            <a:avLst/>
          </a:prstGeom>
        </p:spPr>
      </p:pic>
      <p:sp>
        <p:nvSpPr>
          <p:cNvPr id="5" name="Rectangle 4">
            <a:extLst>
              <a:ext uri="{FF2B5EF4-FFF2-40B4-BE49-F238E27FC236}">
                <a16:creationId xmlns:a16="http://schemas.microsoft.com/office/drawing/2014/main" id="{3F50A812-F051-6447-9BDB-CB0D1D9762BF}"/>
              </a:ext>
            </a:extLst>
          </p:cNvPr>
          <p:cNvSpPr/>
          <p:nvPr/>
        </p:nvSpPr>
        <p:spPr>
          <a:xfrm>
            <a:off x="5904622" y="2004577"/>
            <a:ext cx="544534"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A28BFF78-BF2F-7AE7-70E4-A6D82A8CB94D}"/>
              </a:ext>
            </a:extLst>
          </p:cNvPr>
          <p:cNvPicPr>
            <a:picLocks noChangeAspect="1"/>
          </p:cNvPicPr>
          <p:nvPr/>
        </p:nvPicPr>
        <p:blipFill>
          <a:blip r:embed="rId3"/>
          <a:stretch>
            <a:fillRect/>
          </a:stretch>
        </p:blipFill>
        <p:spPr>
          <a:xfrm>
            <a:off x="3830451" y="3889129"/>
            <a:ext cx="3444538" cy="2720576"/>
          </a:xfrm>
          <a:prstGeom prst="rect">
            <a:avLst/>
          </a:prstGeom>
        </p:spPr>
      </p:pic>
    </p:spTree>
    <p:extLst>
      <p:ext uri="{BB962C8B-B14F-4D97-AF65-F5344CB8AC3E}">
        <p14:creationId xmlns:p14="http://schemas.microsoft.com/office/powerpoint/2010/main" val="289030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8ABC1-D28A-C6C8-8B86-771E8AE5A211}"/>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4EDEABC-2FE8-843D-9279-02BCD4984B0D}"/>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48ED39B3-AF65-BFDC-A86D-48E75DC6342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8A2B215F-8C6D-868C-64DE-77EA08E9F0F7}"/>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23B56776-616C-5799-113A-76563ADCD72A}"/>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9D3FD075-6005-7454-30EC-66EAACEE01F2}"/>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B98AEC52-6568-6651-E141-ADD40D5BED98}"/>
              </a:ext>
            </a:extLst>
          </p:cNvPr>
          <p:cNvSpPr txBox="1">
            <a:spLocks/>
          </p:cNvSpPr>
          <p:nvPr/>
        </p:nvSpPr>
        <p:spPr>
          <a:xfrm>
            <a:off x="176106" y="10611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Nous avons vu précédemment que l’on avait des raccourcis pour accéder à certains paramètres, donc au lieu d’aller dans les paramètres et cherche le partage de connexion, vous pouvez ouvrir l’accès rapide des paramètres et cliquer sur le partage de connexion (En bleu quand c’est activer)</a:t>
            </a: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a:p>
            <a:pPr marL="0" indent="0" fontAlgn="base">
              <a:spcAft>
                <a:spcPts val="1200"/>
              </a:spcAft>
              <a:buNone/>
            </a:pPr>
            <a:endParaRPr lang="fr-FR" sz="2000" dirty="0">
              <a:solidFill>
                <a:srgbClr val="272526"/>
              </a:solidFill>
            </a:endParaRPr>
          </a:p>
          <a:p>
            <a:pPr marL="0" indent="0" fontAlgn="base">
              <a:spcAft>
                <a:spcPts val="1200"/>
              </a:spcAft>
              <a:buNone/>
            </a:pPr>
            <a:r>
              <a:rPr lang="fr-FR" sz="2000" dirty="0">
                <a:solidFill>
                  <a:srgbClr val="272526"/>
                </a:solidFill>
              </a:rPr>
              <a:t>Pensez à couper le partage de connexion quand vous l’utiliser pas.</a:t>
            </a:r>
          </a:p>
          <a:p>
            <a:pPr marL="0" indent="0" fontAlgn="base">
              <a:spcAft>
                <a:spcPts val="1200"/>
              </a:spcAft>
              <a:buNone/>
            </a:pPr>
            <a:r>
              <a:rPr lang="fr-FR" sz="2000" dirty="0">
                <a:solidFill>
                  <a:srgbClr val="272526"/>
                </a:solidFill>
              </a:rPr>
              <a:t>	- Pour éviter d’utiliser des données pour rien</a:t>
            </a:r>
          </a:p>
          <a:p>
            <a:pPr marL="0" indent="0" fontAlgn="base">
              <a:spcAft>
                <a:spcPts val="1200"/>
              </a:spcAft>
              <a:buNone/>
            </a:pPr>
            <a:r>
              <a:rPr lang="fr-FR" sz="2000" dirty="0">
                <a:solidFill>
                  <a:srgbClr val="272526"/>
                </a:solidFill>
              </a:rPr>
              <a:t>	- Le partage de connexion consomme beaucoup de batterie.</a:t>
            </a:r>
          </a:p>
        </p:txBody>
      </p:sp>
      <p:pic>
        <p:nvPicPr>
          <p:cNvPr id="10" name="Image 9">
            <a:extLst>
              <a:ext uri="{FF2B5EF4-FFF2-40B4-BE49-F238E27FC236}">
                <a16:creationId xmlns:a16="http://schemas.microsoft.com/office/drawing/2014/main" id="{5839311B-0AD9-0939-56C5-5527272B3680}"/>
              </a:ext>
            </a:extLst>
          </p:cNvPr>
          <p:cNvPicPr>
            <a:picLocks noChangeAspect="1"/>
          </p:cNvPicPr>
          <p:nvPr/>
        </p:nvPicPr>
        <p:blipFill>
          <a:blip r:embed="rId2"/>
          <a:stretch>
            <a:fillRect/>
          </a:stretch>
        </p:blipFill>
        <p:spPr>
          <a:xfrm>
            <a:off x="3576740" y="2091541"/>
            <a:ext cx="2446232" cy="1470787"/>
          </a:xfrm>
          <a:prstGeom prst="rect">
            <a:avLst/>
          </a:prstGeom>
        </p:spPr>
      </p:pic>
      <p:sp>
        <p:nvSpPr>
          <p:cNvPr id="5" name="Rectangle 4">
            <a:extLst>
              <a:ext uri="{FF2B5EF4-FFF2-40B4-BE49-F238E27FC236}">
                <a16:creationId xmlns:a16="http://schemas.microsoft.com/office/drawing/2014/main" id="{7DE9D563-41D2-E75B-72C5-71D2B2CAE0C7}"/>
              </a:ext>
            </a:extLst>
          </p:cNvPr>
          <p:cNvSpPr/>
          <p:nvPr/>
        </p:nvSpPr>
        <p:spPr>
          <a:xfrm>
            <a:off x="4727848" y="2708920"/>
            <a:ext cx="616542" cy="576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99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891F8-56D0-DEC9-5792-DF69A0A8856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71B3AFE-6924-1A82-D221-59D6A6C385C4}"/>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Données mobiles</a:t>
            </a:r>
          </a:p>
        </p:txBody>
      </p:sp>
      <p:sp>
        <p:nvSpPr>
          <p:cNvPr id="6" name="Espace réservé du contenu 1">
            <a:extLst>
              <a:ext uri="{FF2B5EF4-FFF2-40B4-BE49-F238E27FC236}">
                <a16:creationId xmlns:a16="http://schemas.microsoft.com/office/drawing/2014/main" id="{26C15F09-9DC7-FA6C-1B9E-ABF350A78B6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62BEE4F0-45FE-7153-7556-A0740783DAD8}"/>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DEAC698A-1DC7-646B-367E-9D70187F257D}"/>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EE234B46-9333-AC44-3219-1AACDDD1D16E}"/>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C8296889-3C90-14A9-540D-4563CFB0948F}"/>
              </a:ext>
            </a:extLst>
          </p:cNvPr>
          <p:cNvSpPr txBox="1">
            <a:spLocks/>
          </p:cNvSpPr>
          <p:nvPr/>
        </p:nvSpPr>
        <p:spPr>
          <a:xfrm>
            <a:off x="176106" y="10611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Les données mobiles c’est ce qui vous permet d’avoir internet avec votre smartphone.</a:t>
            </a:r>
          </a:p>
          <a:p>
            <a:pPr fontAlgn="base">
              <a:spcAft>
                <a:spcPts val="1200"/>
              </a:spcAft>
            </a:pPr>
            <a:r>
              <a:rPr lang="fr-FR" sz="2000" dirty="0">
                <a:solidFill>
                  <a:srgbClr val="272526"/>
                </a:solidFill>
              </a:rPr>
              <a:t>Comme on l’a vu avant, suivant votre forfait, vous avez plus ou moins de données mobile (ou appelé DATA).</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Nous allons voir comment désactiver les données mobiles si vous avez besoin de le faire (si vous êtes à l’étranger et que vous souhaitez éviter de payer un surplus par exemple).</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La façon la plus simple est d’ouvrir les raccourcis des paramètres, faites glisser votre doigt du haut vers le milieu de l'écran pour faire apparaître le panneau</a:t>
            </a:r>
            <a:r>
              <a:rPr lang="fr-FR" sz="1400" dirty="0">
                <a:solidFill>
                  <a:srgbClr val="474747"/>
                </a:solidFill>
                <a:latin typeface="Arial" panose="020B0604020202020204" pitchFamily="34" charset="0"/>
              </a:rPr>
              <a:t>.</a:t>
            </a:r>
          </a:p>
          <a:p>
            <a:pPr fontAlgn="base">
              <a:spcAft>
                <a:spcPts val="1200"/>
              </a:spcAft>
            </a:pPr>
            <a:r>
              <a:rPr lang="fr-FR" sz="2000" dirty="0">
                <a:solidFill>
                  <a:srgbClr val="272526"/>
                </a:solidFill>
              </a:rPr>
              <a:t>Cliquer ensuite sur l’icone des données mobiles et appuyer dessus.</a:t>
            </a:r>
          </a:p>
          <a:p>
            <a:pPr lvl="1" fontAlgn="base">
              <a:spcAft>
                <a:spcPts val="1200"/>
              </a:spcAft>
            </a:pPr>
            <a:r>
              <a:rPr lang="fr-FR" sz="2000" dirty="0">
                <a:solidFill>
                  <a:srgbClr val="272526"/>
                </a:solidFill>
              </a:rPr>
              <a:t>En bleu c’est activé</a:t>
            </a:r>
          </a:p>
          <a:p>
            <a:pPr lvl="1" fontAlgn="base">
              <a:spcAft>
                <a:spcPts val="1200"/>
              </a:spcAft>
            </a:pPr>
            <a:r>
              <a:rPr lang="fr-FR" sz="2000" dirty="0">
                <a:solidFill>
                  <a:srgbClr val="272526"/>
                </a:solidFill>
              </a:rPr>
              <a:t>Pas en bleu, c’est désactivé</a:t>
            </a:r>
          </a:p>
          <a:p>
            <a:pPr fontAlgn="base">
              <a:spcAft>
                <a:spcPts val="1200"/>
              </a:spcAft>
            </a:pPr>
            <a:endParaRPr lang="fr-FR" sz="2000" dirty="0">
              <a:solidFill>
                <a:srgbClr val="272526"/>
              </a:solidFill>
            </a:endParaRPr>
          </a:p>
          <a:p>
            <a:pPr fontAlgn="base">
              <a:spcAft>
                <a:spcPts val="1200"/>
              </a:spcAft>
            </a:pPr>
            <a:endParaRPr lang="fr-FR" sz="2000" dirty="0">
              <a:solidFill>
                <a:srgbClr val="272526"/>
              </a:solidFill>
            </a:endParaRPr>
          </a:p>
        </p:txBody>
      </p:sp>
      <p:pic>
        <p:nvPicPr>
          <p:cNvPr id="9" name="Image 8">
            <a:extLst>
              <a:ext uri="{FF2B5EF4-FFF2-40B4-BE49-F238E27FC236}">
                <a16:creationId xmlns:a16="http://schemas.microsoft.com/office/drawing/2014/main" id="{9CBA3D45-B022-2E5F-20F4-FAE540184B5D}"/>
              </a:ext>
            </a:extLst>
          </p:cNvPr>
          <p:cNvPicPr>
            <a:picLocks noChangeAspect="1"/>
          </p:cNvPicPr>
          <p:nvPr/>
        </p:nvPicPr>
        <p:blipFill>
          <a:blip r:embed="rId2"/>
          <a:stretch>
            <a:fillRect/>
          </a:stretch>
        </p:blipFill>
        <p:spPr>
          <a:xfrm>
            <a:off x="8328249" y="5354868"/>
            <a:ext cx="2522439" cy="1188823"/>
          </a:xfrm>
          <a:prstGeom prst="rect">
            <a:avLst/>
          </a:prstGeom>
        </p:spPr>
      </p:pic>
      <p:sp>
        <p:nvSpPr>
          <p:cNvPr id="11" name="Rectangle 10">
            <a:extLst>
              <a:ext uri="{FF2B5EF4-FFF2-40B4-BE49-F238E27FC236}">
                <a16:creationId xmlns:a16="http://schemas.microsoft.com/office/drawing/2014/main" id="{023A007D-AC1F-730F-1BDA-C095EE1D8A38}"/>
              </a:ext>
            </a:extLst>
          </p:cNvPr>
          <p:cNvSpPr/>
          <p:nvPr/>
        </p:nvSpPr>
        <p:spPr>
          <a:xfrm>
            <a:off x="9552385" y="5354868"/>
            <a:ext cx="1298303" cy="7384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482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B617-78C3-DA6D-4C25-7D990D9F6B5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02E9844-0743-4A70-7F59-A192CD69847B}"/>
              </a:ext>
            </a:extLst>
          </p:cNvPr>
          <p:cNvSpPr>
            <a:spLocks noGrp="1"/>
          </p:cNvSpPr>
          <p:nvPr>
            <p:ph type="title"/>
          </p:nvPr>
        </p:nvSpPr>
        <p:spPr>
          <a:xfrm>
            <a:off x="1589" y="0"/>
            <a:ext cx="12188825" cy="692696"/>
          </a:xfrm>
        </p:spPr>
        <p:txBody>
          <a:bodyPr rtlCol="0">
            <a:normAutofit fontScale="90000"/>
          </a:bodyPr>
          <a:lstStyle/>
          <a:p>
            <a:pPr algn="ctr"/>
            <a:r>
              <a:rPr lang="fr-FR" sz="4800" b="1" dirty="0"/>
              <a:t>Sommaire</a:t>
            </a:r>
            <a:endParaRPr lang="fr-FR" sz="4800" dirty="0"/>
          </a:p>
        </p:txBody>
      </p:sp>
      <p:sp>
        <p:nvSpPr>
          <p:cNvPr id="2" name="Espace réservé du contenu 1">
            <a:extLst>
              <a:ext uri="{FF2B5EF4-FFF2-40B4-BE49-F238E27FC236}">
                <a16:creationId xmlns:a16="http://schemas.microsoft.com/office/drawing/2014/main" id="{AB82C416-A564-A2A4-6387-69E487B16151}"/>
              </a:ext>
            </a:extLst>
          </p:cNvPr>
          <p:cNvSpPr>
            <a:spLocks noGrp="1"/>
          </p:cNvSpPr>
          <p:nvPr>
            <p:ph idx="1"/>
          </p:nvPr>
        </p:nvSpPr>
        <p:spPr>
          <a:xfrm>
            <a:off x="1588" y="2996952"/>
            <a:ext cx="12188824" cy="2160240"/>
          </a:xfrm>
        </p:spPr>
        <p:txBody>
          <a:bodyPr>
            <a:normAutofit/>
          </a:bodyPr>
          <a:lstStyle/>
          <a:p>
            <a:pPr algn="ctr"/>
            <a:r>
              <a:rPr lang="fr-FR" b="1" dirty="0"/>
              <a:t>Signification des raccourcis paramètres rapides</a:t>
            </a:r>
          </a:p>
          <a:p>
            <a:pPr algn="ctr"/>
            <a:r>
              <a:rPr lang="fr-FR" b="1" dirty="0"/>
              <a:t>Partage de connexion</a:t>
            </a:r>
          </a:p>
          <a:p>
            <a:pPr algn="ctr"/>
            <a:r>
              <a:rPr lang="fr-FR" b="1" dirty="0"/>
              <a:t>Données mobiles</a:t>
            </a:r>
          </a:p>
          <a:p>
            <a:pPr algn="ctr"/>
            <a:r>
              <a:rPr lang="fr-FR" b="1" dirty="0"/>
              <a:t>QQ applis utiles (suite </a:t>
            </a:r>
            <a:r>
              <a:rPr lang="fr-FR" b="1"/>
              <a:t>semaine prochaine)</a:t>
            </a:r>
            <a:endParaRPr lang="fr-FR" b="1" dirty="0"/>
          </a:p>
          <a:p>
            <a:pPr algn="ctr"/>
            <a:endParaRPr lang="fr-FR" b="1" i="0" dirty="0">
              <a:effectLst/>
              <a:latin typeface="Montserrat" panose="00000500000000000000" pitchFamily="2" charset="0"/>
            </a:endParaRPr>
          </a:p>
          <a:p>
            <a:pPr algn="ctr"/>
            <a:endParaRPr lang="fr-FR" b="1" i="0" dirty="0">
              <a:effectLst/>
              <a:latin typeface="Montserrat" panose="00000500000000000000" pitchFamily="2" charset="0"/>
            </a:endParaRPr>
          </a:p>
          <a:p>
            <a:pPr algn="ctr">
              <a:spcAft>
                <a:spcPts val="1500"/>
              </a:spcAft>
            </a:pPr>
            <a:endParaRPr lang="fr-FR" b="1" i="0" dirty="0">
              <a:effectLst/>
            </a:endParaRPr>
          </a:p>
          <a:p>
            <a:pPr algn="ctr">
              <a:spcAft>
                <a:spcPts val="1500"/>
              </a:spcAft>
            </a:pPr>
            <a:endParaRPr lang="fr-FR" b="1" i="0" dirty="0">
              <a:effectLst/>
            </a:endParaRPr>
          </a:p>
          <a:p>
            <a:pPr algn="ctr">
              <a:spcAft>
                <a:spcPts val="1500"/>
              </a:spcAft>
            </a:pPr>
            <a:endParaRPr lang="fr-FR" b="1" i="0" dirty="0">
              <a:effectLst/>
            </a:endParaRPr>
          </a:p>
          <a:p>
            <a:pPr algn="ctr">
              <a:spcAft>
                <a:spcPts val="1500"/>
              </a:spcAft>
            </a:pPr>
            <a:endParaRPr lang="fr-FR" b="1" i="0" dirty="0">
              <a:solidFill>
                <a:srgbClr val="333333"/>
              </a:solidFill>
              <a:effectLst/>
            </a:endParaRPr>
          </a:p>
        </p:txBody>
      </p:sp>
      <p:sp>
        <p:nvSpPr>
          <p:cNvPr id="6" name="Espace réservé du contenu 1">
            <a:extLst>
              <a:ext uri="{FF2B5EF4-FFF2-40B4-BE49-F238E27FC236}">
                <a16:creationId xmlns:a16="http://schemas.microsoft.com/office/drawing/2014/main" id="{143AAA70-9D3F-954E-D850-1A280D81E7D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3251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40B76-DFC6-28D4-D46A-9B323AE8C38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5477E5E-76DF-3CEE-8248-04FC5B0AD67D}"/>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Quelques applis utiles (ou pas !!)</a:t>
            </a:r>
          </a:p>
        </p:txBody>
      </p:sp>
      <p:sp>
        <p:nvSpPr>
          <p:cNvPr id="6" name="Espace réservé du contenu 1">
            <a:extLst>
              <a:ext uri="{FF2B5EF4-FFF2-40B4-BE49-F238E27FC236}">
                <a16:creationId xmlns:a16="http://schemas.microsoft.com/office/drawing/2014/main" id="{52D485A4-A135-3D60-993C-FE87592E854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FBEF8AFB-739C-4100-EAF5-E5DA3FBBEA80}"/>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B387FAA-FE28-7C83-1277-D36121BE1C04}"/>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5A74B1B1-4DFB-CEED-70E3-7467946F122F}"/>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25FDD2BC-4E03-A6CC-0518-C3AC88A1E86D}"/>
              </a:ext>
            </a:extLst>
          </p:cNvPr>
          <p:cNvSpPr txBox="1">
            <a:spLocks/>
          </p:cNvSpPr>
          <p:nvPr/>
        </p:nvSpPr>
        <p:spPr>
          <a:xfrm>
            <a:off x="176106" y="1061121"/>
            <a:ext cx="119921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b="1" u="sng" dirty="0">
                <a:solidFill>
                  <a:srgbClr val="272526"/>
                </a:solidFill>
              </a:rPr>
              <a:t>Google FIT</a:t>
            </a:r>
            <a:r>
              <a:rPr lang="fr-FR" sz="2000" dirty="0">
                <a:solidFill>
                  <a:srgbClr val="272526"/>
                </a:solidFill>
              </a:rPr>
              <a:t> :</a:t>
            </a:r>
          </a:p>
          <a:p>
            <a:pPr fontAlgn="base">
              <a:spcAft>
                <a:spcPts val="1200"/>
              </a:spcAft>
            </a:pPr>
            <a:endParaRPr lang="fr-FR" sz="2000" dirty="0">
              <a:solidFill>
                <a:srgbClr val="272526"/>
              </a:solidFill>
            </a:endParaRPr>
          </a:p>
          <a:p>
            <a:pPr algn="l">
              <a:buNone/>
            </a:pPr>
            <a:r>
              <a:rPr lang="fr-FR" sz="1800" dirty="0">
                <a:solidFill>
                  <a:srgbClr val="1F1F1F"/>
                </a:solidFill>
              </a:rPr>
              <a:t>Avec Google Fit, vous pouvez mesurer et enregistrer les informations relatives à votre forme physique, et en effectuer le suivi sur vos appareils mobiles et montres connectées. </a:t>
            </a:r>
          </a:p>
          <a:p>
            <a:pPr algn="l" fontAlgn="base">
              <a:buFont typeface="Arial" panose="020B0604020202020204" pitchFamily="34" charset="0"/>
              <a:buChar char="•"/>
            </a:pPr>
            <a:r>
              <a:rPr lang="fr-FR" sz="1800" dirty="0">
                <a:solidFill>
                  <a:srgbClr val="1F1F1F"/>
                </a:solidFill>
              </a:rPr>
              <a:t>Définir des objectifs de remise en forme personnels</a:t>
            </a:r>
          </a:p>
          <a:p>
            <a:pPr algn="l" fontAlgn="base">
              <a:buFont typeface="Arial" panose="020B0604020202020204" pitchFamily="34" charset="0"/>
              <a:buChar char="•"/>
            </a:pPr>
            <a:r>
              <a:rPr lang="fr-FR" sz="1800" dirty="0">
                <a:solidFill>
                  <a:srgbClr val="1F1F1F"/>
                </a:solidFill>
              </a:rPr>
              <a:t>Mesurer automatiquement votre progression</a:t>
            </a:r>
          </a:p>
          <a:p>
            <a:pPr algn="l" fontAlgn="base">
              <a:buFont typeface="Arial" panose="020B0604020202020204" pitchFamily="34" charset="0"/>
              <a:buChar char="•"/>
            </a:pPr>
            <a:r>
              <a:rPr lang="fr-FR" sz="1800" dirty="0">
                <a:solidFill>
                  <a:srgbClr val="1F1F1F"/>
                </a:solidFill>
              </a:rPr>
              <a:t>Voir quels types d'activités vous effectuez chaque jour et pendant combien de temps</a:t>
            </a:r>
          </a:p>
          <a:p>
            <a:pPr algn="l" fontAlgn="base">
              <a:buFont typeface="Arial" panose="020B0604020202020204" pitchFamily="34" charset="0"/>
              <a:buChar char="•"/>
            </a:pPr>
            <a:r>
              <a:rPr lang="fr-FR" sz="1800" dirty="0">
                <a:solidFill>
                  <a:srgbClr val="1F1F1F"/>
                </a:solidFill>
              </a:rPr>
              <a:t>Comparer vos activités dans le temps pour évaluer l'amélioration de vos performances</a:t>
            </a:r>
          </a:p>
          <a:p>
            <a:pPr algn="l" fontAlgn="base">
              <a:buFont typeface="Arial" panose="020B0604020202020204" pitchFamily="34" charset="0"/>
              <a:buChar char="•"/>
            </a:pPr>
            <a:r>
              <a:rPr lang="fr-FR" sz="1800" dirty="0">
                <a:solidFill>
                  <a:srgbClr val="1F1F1F"/>
                </a:solidFill>
              </a:rPr>
              <a:t>Conserver et afficher des données provenant d'autres applications de remise en forme que vous avez associées à Google Fit</a:t>
            </a:r>
          </a:p>
          <a:p>
            <a:pPr lvl="1" fontAlgn="base">
              <a:spcAft>
                <a:spcPts val="1200"/>
              </a:spcAft>
            </a:pPr>
            <a:endParaRPr lang="fr-FR" sz="1600" dirty="0">
              <a:solidFill>
                <a:srgbClr val="272526"/>
              </a:solidFill>
            </a:endParaRPr>
          </a:p>
          <a:p>
            <a:pPr fontAlgn="base">
              <a:spcAft>
                <a:spcPts val="1200"/>
              </a:spcAft>
            </a:pPr>
            <a:endParaRPr lang="fr-FR" sz="2000" dirty="0">
              <a:solidFill>
                <a:srgbClr val="272526"/>
              </a:solidFill>
            </a:endParaRPr>
          </a:p>
          <a:p>
            <a:pPr lvl="1" fontAlgn="base">
              <a:spcAft>
                <a:spcPts val="1200"/>
              </a:spcAft>
            </a:pPr>
            <a:endParaRPr lang="fr-FR" sz="2000" dirty="0">
              <a:solidFill>
                <a:srgbClr val="3A3A3A"/>
              </a:solidFill>
            </a:endParaRPr>
          </a:p>
          <a:p>
            <a:pPr lvl="1" fontAlgn="base">
              <a:spcAft>
                <a:spcPts val="1200"/>
              </a:spcAft>
            </a:pPr>
            <a:endParaRPr lang="fr-FR" sz="2000" dirty="0">
              <a:solidFill>
                <a:srgbClr val="3A3A3A"/>
              </a:solidFill>
            </a:endParaRPr>
          </a:p>
          <a:p>
            <a:pPr lvl="1" fontAlgn="base">
              <a:spcAft>
                <a:spcPts val="1200"/>
              </a:spcAft>
            </a:pPr>
            <a:endParaRPr lang="fr-FR" sz="2000" dirty="0">
              <a:solidFill>
                <a:srgbClr val="3A3A3A"/>
              </a:solidFill>
            </a:endParaRPr>
          </a:p>
        </p:txBody>
      </p:sp>
    </p:spTree>
    <p:extLst>
      <p:ext uri="{BB962C8B-B14F-4D97-AF65-F5344CB8AC3E}">
        <p14:creationId xmlns:p14="http://schemas.microsoft.com/office/powerpoint/2010/main" val="348738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0A0AB-7764-82B0-E8B7-BF23010FBBE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5892C51-1110-2B53-2DEB-46169493C014}"/>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Quelques applis utiles (ou pas !!)</a:t>
            </a:r>
          </a:p>
        </p:txBody>
      </p:sp>
      <p:sp>
        <p:nvSpPr>
          <p:cNvPr id="6" name="Espace réservé du contenu 1">
            <a:extLst>
              <a:ext uri="{FF2B5EF4-FFF2-40B4-BE49-F238E27FC236}">
                <a16:creationId xmlns:a16="http://schemas.microsoft.com/office/drawing/2014/main" id="{AAD02FD4-6F04-1669-1EAA-B5C10FAECD3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A3D2C0B-D48D-B3C0-EECD-54A13DE26C9A}"/>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2B27BAE8-BFEC-3B3D-BE16-8D2EE19DE55D}"/>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2123880D-0504-5B7A-EA9B-CB6B99C40815}"/>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885DA2E2-2FE5-75BB-1FA6-C79BD6076F09}"/>
              </a:ext>
            </a:extLst>
          </p:cNvPr>
          <p:cNvSpPr txBox="1">
            <a:spLocks/>
          </p:cNvSpPr>
          <p:nvPr/>
        </p:nvSpPr>
        <p:spPr>
          <a:xfrm>
            <a:off x="176106" y="1061121"/>
            <a:ext cx="119921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b="1" u="sng" dirty="0">
                <a:solidFill>
                  <a:srgbClr val="272526"/>
                </a:solidFill>
              </a:rPr>
              <a:t>Google FIT</a:t>
            </a:r>
            <a:r>
              <a:rPr lang="fr-FR" sz="2000" dirty="0">
                <a:solidFill>
                  <a:srgbClr val="272526"/>
                </a:solidFill>
              </a:rPr>
              <a:t> :</a:t>
            </a:r>
          </a:p>
          <a:p>
            <a:pPr fontAlgn="base">
              <a:spcAft>
                <a:spcPts val="1200"/>
              </a:spcAft>
            </a:pPr>
            <a:endParaRPr lang="fr-FR" sz="1600" dirty="0">
              <a:solidFill>
                <a:srgbClr val="272526"/>
              </a:solidFill>
            </a:endParaRPr>
          </a:p>
          <a:p>
            <a:pPr fontAlgn="base">
              <a:spcAft>
                <a:spcPts val="1200"/>
              </a:spcAft>
            </a:pPr>
            <a:endParaRPr lang="fr-FR" sz="2000" dirty="0">
              <a:solidFill>
                <a:srgbClr val="272526"/>
              </a:solidFill>
            </a:endParaRPr>
          </a:p>
          <a:p>
            <a:pPr lvl="1" fontAlgn="base">
              <a:spcAft>
                <a:spcPts val="1200"/>
              </a:spcAft>
            </a:pPr>
            <a:endParaRPr lang="fr-FR" sz="2000" dirty="0">
              <a:solidFill>
                <a:srgbClr val="3A3A3A"/>
              </a:solidFill>
            </a:endParaRPr>
          </a:p>
          <a:p>
            <a:pPr lvl="1" fontAlgn="base">
              <a:spcAft>
                <a:spcPts val="1200"/>
              </a:spcAft>
            </a:pPr>
            <a:endParaRPr lang="fr-FR" sz="2000" dirty="0">
              <a:solidFill>
                <a:srgbClr val="3A3A3A"/>
              </a:solidFill>
            </a:endParaRPr>
          </a:p>
          <a:p>
            <a:pPr lvl="1" fontAlgn="base">
              <a:spcAft>
                <a:spcPts val="1200"/>
              </a:spcAft>
            </a:pPr>
            <a:endParaRPr lang="fr-FR" sz="2000" dirty="0">
              <a:solidFill>
                <a:srgbClr val="3A3A3A"/>
              </a:solidFill>
            </a:endParaRPr>
          </a:p>
        </p:txBody>
      </p:sp>
      <p:pic>
        <p:nvPicPr>
          <p:cNvPr id="8" name="Image 7">
            <a:extLst>
              <a:ext uri="{FF2B5EF4-FFF2-40B4-BE49-F238E27FC236}">
                <a16:creationId xmlns:a16="http://schemas.microsoft.com/office/drawing/2014/main" id="{C1C86BD1-5388-29F9-52D3-C1F6C1A6D831}"/>
              </a:ext>
            </a:extLst>
          </p:cNvPr>
          <p:cNvPicPr>
            <a:picLocks noChangeAspect="1"/>
          </p:cNvPicPr>
          <p:nvPr/>
        </p:nvPicPr>
        <p:blipFill>
          <a:blip r:embed="rId2"/>
          <a:stretch>
            <a:fillRect/>
          </a:stretch>
        </p:blipFill>
        <p:spPr>
          <a:xfrm>
            <a:off x="218339" y="1940813"/>
            <a:ext cx="2796782" cy="4008467"/>
          </a:xfrm>
          <a:prstGeom prst="rect">
            <a:avLst/>
          </a:prstGeom>
        </p:spPr>
      </p:pic>
      <p:pic>
        <p:nvPicPr>
          <p:cNvPr id="10" name="Image 9">
            <a:extLst>
              <a:ext uri="{FF2B5EF4-FFF2-40B4-BE49-F238E27FC236}">
                <a16:creationId xmlns:a16="http://schemas.microsoft.com/office/drawing/2014/main" id="{9EFBF8F0-43E1-72AC-ADB3-0FAEEDC596D8}"/>
              </a:ext>
            </a:extLst>
          </p:cNvPr>
          <p:cNvPicPr>
            <a:picLocks noChangeAspect="1"/>
          </p:cNvPicPr>
          <p:nvPr/>
        </p:nvPicPr>
        <p:blipFill>
          <a:blip r:embed="rId3"/>
          <a:stretch>
            <a:fillRect/>
          </a:stretch>
        </p:blipFill>
        <p:spPr>
          <a:xfrm>
            <a:off x="4406055" y="1680592"/>
            <a:ext cx="3379891" cy="4546981"/>
          </a:xfrm>
          <a:prstGeom prst="rect">
            <a:avLst/>
          </a:prstGeom>
        </p:spPr>
      </p:pic>
    </p:spTree>
    <p:extLst>
      <p:ext uri="{BB962C8B-B14F-4D97-AF65-F5344CB8AC3E}">
        <p14:creationId xmlns:p14="http://schemas.microsoft.com/office/powerpoint/2010/main" val="318782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5E42-2756-8DD5-432C-D52F8B5C6C6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E42CFE6-83B9-635F-ACDE-2FA068F7510C}"/>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Quelques applis utiles (ou pas !!)</a:t>
            </a:r>
          </a:p>
        </p:txBody>
      </p:sp>
      <p:sp>
        <p:nvSpPr>
          <p:cNvPr id="6" name="Espace réservé du contenu 1">
            <a:extLst>
              <a:ext uri="{FF2B5EF4-FFF2-40B4-BE49-F238E27FC236}">
                <a16:creationId xmlns:a16="http://schemas.microsoft.com/office/drawing/2014/main" id="{528E06D8-2290-A352-2E40-31EDAB1A4C6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D771D025-EB0E-AB6D-42D2-AC7612593A57}"/>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8BA35012-2E67-E9ED-DADB-A0B8A9194E7F}"/>
              </a:ext>
            </a:extLst>
          </p:cNvPr>
          <p:cNvSpPr txBox="1">
            <a:spLocks/>
          </p:cNvSpPr>
          <p:nvPr/>
        </p:nvSpPr>
        <p:spPr>
          <a:xfrm>
            <a:off x="23706" y="764705"/>
            <a:ext cx="12188825" cy="610046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0A3F59CD-0515-293D-67B6-09A92B83E218}"/>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endParaRPr lang="fr-FR" sz="2000" dirty="0">
              <a:solidFill>
                <a:srgbClr val="272526"/>
              </a:solidFill>
            </a:endParaRPr>
          </a:p>
        </p:txBody>
      </p:sp>
      <p:sp>
        <p:nvSpPr>
          <p:cNvPr id="7" name="Espace réservé du contenu 1">
            <a:extLst>
              <a:ext uri="{FF2B5EF4-FFF2-40B4-BE49-F238E27FC236}">
                <a16:creationId xmlns:a16="http://schemas.microsoft.com/office/drawing/2014/main" id="{808258A8-AE84-8C7B-F1C9-9C7646813E3E}"/>
              </a:ext>
            </a:extLst>
          </p:cNvPr>
          <p:cNvSpPr txBox="1">
            <a:spLocks/>
          </p:cNvSpPr>
          <p:nvPr/>
        </p:nvSpPr>
        <p:spPr>
          <a:xfrm>
            <a:off x="176106" y="1061121"/>
            <a:ext cx="119921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b="1" u="sng" dirty="0">
                <a:solidFill>
                  <a:srgbClr val="272526"/>
                </a:solidFill>
              </a:rPr>
              <a:t>Les applis GPS pour la voiture </a:t>
            </a:r>
            <a:r>
              <a:rPr lang="fr-FR" sz="2000" dirty="0">
                <a:solidFill>
                  <a:srgbClr val="272526"/>
                </a:solidFill>
              </a:rPr>
              <a:t>:</a:t>
            </a:r>
          </a:p>
          <a:p>
            <a:pPr fontAlgn="base">
              <a:spcAft>
                <a:spcPts val="1200"/>
              </a:spcAft>
            </a:pPr>
            <a:endParaRPr lang="fr-FR" sz="2000" dirty="0">
              <a:solidFill>
                <a:srgbClr val="272526"/>
              </a:solidFill>
            </a:endParaRPr>
          </a:p>
          <a:p>
            <a:pPr lvl="1" fontAlgn="base">
              <a:spcAft>
                <a:spcPts val="1200"/>
              </a:spcAft>
            </a:pPr>
            <a:r>
              <a:rPr lang="fr-FR" sz="1800" b="1" u="sng" dirty="0" err="1">
                <a:solidFill>
                  <a:srgbClr val="1F1F1F"/>
                </a:solidFill>
              </a:rPr>
              <a:t>Tomtom</a:t>
            </a:r>
            <a:r>
              <a:rPr lang="fr-FR" sz="1800" b="1" u="sng" dirty="0">
                <a:solidFill>
                  <a:srgbClr val="1F1F1F"/>
                </a:solidFill>
              </a:rPr>
              <a:t> :  </a:t>
            </a:r>
            <a:r>
              <a:rPr lang="fr-FR" sz="1800" dirty="0">
                <a:solidFill>
                  <a:srgbClr val="1F1F1F"/>
                </a:solidFill>
              </a:rPr>
              <a:t>La meilleure appli GPS (pour moi), mais malheureusement elle est payante. Son info Traffic est l’un des meilleures </a:t>
            </a:r>
          </a:p>
          <a:p>
            <a:pPr lvl="1" fontAlgn="base">
              <a:spcAft>
                <a:spcPts val="1200"/>
              </a:spcAft>
            </a:pPr>
            <a:r>
              <a:rPr lang="fr-FR" sz="1800" b="1" u="sng" dirty="0">
                <a:solidFill>
                  <a:srgbClr val="1F1F1F"/>
                </a:solidFill>
              </a:rPr>
              <a:t>Waze : </a:t>
            </a:r>
            <a:r>
              <a:rPr lang="fr-FR" sz="1800" dirty="0">
                <a:solidFill>
                  <a:srgbClr val="1F1F1F"/>
                </a:solidFill>
              </a:rPr>
              <a:t>Une très bonne appli</a:t>
            </a:r>
          </a:p>
          <a:p>
            <a:pPr lvl="1" fontAlgn="base">
              <a:spcAft>
                <a:spcPts val="1200"/>
              </a:spcAft>
            </a:pPr>
            <a:r>
              <a:rPr lang="fr-FR" sz="1800" b="1" u="sng" dirty="0">
                <a:solidFill>
                  <a:srgbClr val="1F1F1F"/>
                </a:solidFill>
              </a:rPr>
              <a:t>Google </a:t>
            </a:r>
            <a:r>
              <a:rPr lang="fr-FR" sz="1800" b="1" u="sng" dirty="0" err="1">
                <a:solidFill>
                  <a:srgbClr val="1F1F1F"/>
                </a:solidFill>
              </a:rPr>
              <a:t>Maps</a:t>
            </a:r>
            <a:r>
              <a:rPr lang="fr-FR" sz="1800" b="1" u="sng" dirty="0">
                <a:solidFill>
                  <a:srgbClr val="1F1F1F"/>
                </a:solidFill>
              </a:rPr>
              <a:t> </a:t>
            </a:r>
          </a:p>
          <a:p>
            <a:pPr lvl="1" fontAlgn="base">
              <a:spcAft>
                <a:spcPts val="1200"/>
              </a:spcAft>
            </a:pPr>
            <a:endParaRPr lang="fr-FR" sz="1800" b="1" u="sng" dirty="0">
              <a:solidFill>
                <a:srgbClr val="1F1F1F"/>
              </a:solidFill>
            </a:endParaRPr>
          </a:p>
          <a:p>
            <a:pPr fontAlgn="base">
              <a:spcAft>
                <a:spcPts val="1200"/>
              </a:spcAft>
            </a:pPr>
            <a:endParaRPr lang="fr-FR" sz="1600" dirty="0">
              <a:solidFill>
                <a:srgbClr val="272526"/>
              </a:solidFill>
            </a:endParaRPr>
          </a:p>
          <a:p>
            <a:pPr fontAlgn="base">
              <a:spcAft>
                <a:spcPts val="1200"/>
              </a:spcAft>
            </a:pPr>
            <a:endParaRPr lang="fr-FR" sz="2000" dirty="0">
              <a:solidFill>
                <a:srgbClr val="272526"/>
              </a:solidFill>
            </a:endParaRPr>
          </a:p>
          <a:p>
            <a:pPr lvl="1" fontAlgn="base">
              <a:spcAft>
                <a:spcPts val="1200"/>
              </a:spcAft>
            </a:pPr>
            <a:endParaRPr lang="fr-FR" sz="2000" dirty="0">
              <a:solidFill>
                <a:srgbClr val="3A3A3A"/>
              </a:solidFill>
            </a:endParaRPr>
          </a:p>
          <a:p>
            <a:pPr lvl="1" fontAlgn="base">
              <a:spcAft>
                <a:spcPts val="1200"/>
              </a:spcAft>
            </a:pPr>
            <a:endParaRPr lang="fr-FR" sz="2000" dirty="0">
              <a:solidFill>
                <a:srgbClr val="3A3A3A"/>
              </a:solidFill>
            </a:endParaRPr>
          </a:p>
          <a:p>
            <a:pPr lvl="1" fontAlgn="base">
              <a:spcAft>
                <a:spcPts val="1200"/>
              </a:spcAft>
            </a:pPr>
            <a:endParaRPr lang="fr-FR" sz="2000" dirty="0">
              <a:solidFill>
                <a:srgbClr val="3A3A3A"/>
              </a:solidFill>
            </a:endParaRPr>
          </a:p>
        </p:txBody>
      </p:sp>
    </p:spTree>
    <p:extLst>
      <p:ext uri="{BB962C8B-B14F-4D97-AF65-F5344CB8AC3E}">
        <p14:creationId xmlns:p14="http://schemas.microsoft.com/office/powerpoint/2010/main" val="13891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89" y="0"/>
            <a:ext cx="12188825" cy="692696"/>
          </a:xfrm>
        </p:spPr>
        <p:txBody>
          <a:bodyPr rtlCol="0">
            <a:normAutofit fontScale="90000"/>
          </a:bodyPr>
          <a:lstStyle/>
          <a:p>
            <a:pPr algn="ctr"/>
            <a:r>
              <a:rPr lang="fr-FR" sz="4800" b="1" dirty="0"/>
              <a:t>Smartphone</a:t>
            </a:r>
            <a:endParaRPr lang="fr-FR" sz="4800" dirty="0"/>
          </a:p>
        </p:txBody>
      </p:sp>
      <p:sp>
        <p:nvSpPr>
          <p:cNvPr id="2" name="Espace réservé du contenu 1"/>
          <p:cNvSpPr>
            <a:spLocks noGrp="1"/>
          </p:cNvSpPr>
          <p:nvPr>
            <p:ph idx="1"/>
          </p:nvPr>
        </p:nvSpPr>
        <p:spPr>
          <a:xfrm>
            <a:off x="191344" y="1176537"/>
            <a:ext cx="11809312" cy="5492823"/>
          </a:xfrm>
        </p:spPr>
        <p:txBody>
          <a:bodyPr>
            <a:normAutofit/>
          </a:bodyPr>
          <a:lstStyle/>
          <a:p>
            <a:pPr algn="l"/>
            <a:r>
              <a:rPr lang="fr-FR" sz="3600" b="1" dirty="0">
                <a:solidFill>
                  <a:srgbClr val="212121"/>
                </a:solidFill>
              </a:rPr>
              <a:t>ATTENTION :</a:t>
            </a:r>
          </a:p>
          <a:p>
            <a:pPr algn="l"/>
            <a:endParaRPr lang="fr-FR" sz="3600" b="1" dirty="0">
              <a:solidFill>
                <a:srgbClr val="212121"/>
              </a:solidFill>
            </a:endParaRPr>
          </a:p>
          <a:p>
            <a:pPr lvl="1"/>
            <a:r>
              <a:rPr lang="fr-FR" sz="3600" b="1" dirty="0">
                <a:solidFill>
                  <a:srgbClr val="212121"/>
                </a:solidFill>
              </a:rPr>
              <a:t>Les menus ou certains noms peuvent être différents suivant le modèle de téléphone et/ou de la version d’Android</a:t>
            </a:r>
          </a:p>
          <a:p>
            <a:pPr lvl="1"/>
            <a:endParaRPr lang="fr-FR" sz="3600" b="1" dirty="0">
              <a:solidFill>
                <a:srgbClr val="212121"/>
              </a:solidFill>
            </a:endParaRPr>
          </a:p>
          <a:p>
            <a:pPr lvl="1"/>
            <a:r>
              <a:rPr lang="fr-FR" sz="3600" b="1" dirty="0">
                <a:solidFill>
                  <a:srgbClr val="212121"/>
                </a:solidFill>
              </a:rPr>
              <a:t>A vous d’adapter !!</a:t>
            </a:r>
            <a:endParaRPr lang="fr-FR" sz="3600" b="1" dirty="0">
              <a:solidFill>
                <a:srgbClr val="1F1F1F"/>
              </a:solidFill>
            </a:endParaRPr>
          </a:p>
        </p:txBody>
      </p:sp>
      <p:sp>
        <p:nvSpPr>
          <p:cNvPr id="6" name="Espace réservé du contenu 1"/>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17262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83027-3F95-DD91-2623-21BA8E7390E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5F72AF0-4875-930E-B31D-82DE607B5BE7}"/>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icônes des barres d'état et de notification</a:t>
            </a:r>
          </a:p>
        </p:txBody>
      </p:sp>
      <p:sp>
        <p:nvSpPr>
          <p:cNvPr id="6" name="Espace réservé du contenu 1">
            <a:extLst>
              <a:ext uri="{FF2B5EF4-FFF2-40B4-BE49-F238E27FC236}">
                <a16:creationId xmlns:a16="http://schemas.microsoft.com/office/drawing/2014/main" id="{8AACE059-AAB5-B41F-E6DA-023699594FEA}"/>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7096141E-79B1-D8F7-B046-D7ABA4B8D10B}"/>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0BE68000-BB54-A392-C3E0-EDC31AB2C7F1}"/>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Qu'est-ce que la barre d'état, la barre de notification et les paramètres rapides?</a:t>
            </a:r>
          </a:p>
          <a:p>
            <a:pPr lvl="1" fontAlgn="base">
              <a:spcAft>
                <a:spcPts val="1200"/>
              </a:spcAft>
            </a:pPr>
            <a:r>
              <a:rPr lang="fr-FR" sz="2000" dirty="0">
                <a:solidFill>
                  <a:srgbClr val="272526"/>
                </a:solidFill>
              </a:rPr>
              <a:t>Les barres d'état et de notification se ressemblent beaucoup, mais en réalité, ce sont deux choses différentes. </a:t>
            </a:r>
          </a:p>
          <a:p>
            <a:pPr lvl="1" fontAlgn="base">
              <a:spcAft>
                <a:spcPts val="1200"/>
              </a:spcAft>
            </a:pPr>
            <a:r>
              <a:rPr lang="fr-FR" sz="2000" dirty="0">
                <a:solidFill>
                  <a:srgbClr val="272526"/>
                </a:solidFill>
              </a:rPr>
              <a:t>La barre d'état est située en haut à droite de l'écran. C'est là que vous verrez des choses comme l'heure actuelle, l'état de la batterie et les connexions en cours. Consultez la liste habituelle des icônes d'état que vous pouvez trouver sur la barre d'état (Batterie, Connectivité, GPS, Profils (sonnerie, silencieux, etc..), etc..)</a:t>
            </a:r>
          </a:p>
          <a:p>
            <a:pPr lvl="1" fontAlgn="base">
              <a:spcAft>
                <a:spcPts val="1200"/>
              </a:spcAft>
            </a:pPr>
            <a:r>
              <a:rPr lang="fr-FR" sz="2000" dirty="0">
                <a:solidFill>
                  <a:srgbClr val="272526"/>
                </a:solidFill>
              </a:rPr>
              <a:t>La barre de notification, quant à elle, est située en haut à gauche. Vous y trouverez des icônes d'applications qui vous signalent les nouveaux messages, les mises à jour du Play Store, les morceaux en cours de lecture et d'autres notifications.</a:t>
            </a: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D0A276B7-BBA9-9F03-CAAA-07B6DA3084AB}"/>
              </a:ext>
            </a:extLst>
          </p:cNvPr>
          <p:cNvPicPr>
            <a:picLocks noChangeAspect="1"/>
          </p:cNvPicPr>
          <p:nvPr/>
        </p:nvPicPr>
        <p:blipFill>
          <a:blip r:embed="rId2"/>
          <a:stretch>
            <a:fillRect/>
          </a:stretch>
        </p:blipFill>
        <p:spPr>
          <a:xfrm>
            <a:off x="2031071" y="4780425"/>
            <a:ext cx="8280920" cy="1919567"/>
          </a:xfrm>
          <a:prstGeom prst="rect">
            <a:avLst/>
          </a:prstGeom>
        </p:spPr>
      </p:pic>
      <p:sp>
        <p:nvSpPr>
          <p:cNvPr id="9" name="Rectangle 8">
            <a:extLst>
              <a:ext uri="{FF2B5EF4-FFF2-40B4-BE49-F238E27FC236}">
                <a16:creationId xmlns:a16="http://schemas.microsoft.com/office/drawing/2014/main" id="{48B3B1CC-5670-158D-A862-872A3578EE0E}"/>
              </a:ext>
            </a:extLst>
          </p:cNvPr>
          <p:cNvSpPr/>
          <p:nvPr/>
        </p:nvSpPr>
        <p:spPr>
          <a:xfrm>
            <a:off x="2135560" y="4941168"/>
            <a:ext cx="1440160" cy="6480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0E1C56F-8A09-BADC-D5CF-51A661BC951A}"/>
              </a:ext>
            </a:extLst>
          </p:cNvPr>
          <p:cNvSpPr/>
          <p:nvPr/>
        </p:nvSpPr>
        <p:spPr>
          <a:xfrm>
            <a:off x="6528048" y="4952202"/>
            <a:ext cx="3632882" cy="6480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3551006C-7B04-63B7-E514-6BDD16AF16E6}"/>
              </a:ext>
            </a:extLst>
          </p:cNvPr>
          <p:cNvCxnSpPr/>
          <p:nvPr/>
        </p:nvCxnSpPr>
        <p:spPr>
          <a:xfrm>
            <a:off x="1055440" y="5229200"/>
            <a:ext cx="10801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9123AD1-14A4-0E77-A60B-13DB46CF1B17}"/>
              </a:ext>
            </a:extLst>
          </p:cNvPr>
          <p:cNvCxnSpPr>
            <a:cxnSpLocks/>
          </p:cNvCxnSpPr>
          <p:nvPr/>
        </p:nvCxnSpPr>
        <p:spPr>
          <a:xfrm flipH="1">
            <a:off x="9869829" y="5177909"/>
            <a:ext cx="8357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621D7DF-74E8-77DC-49B4-1120F7DE9B45}"/>
              </a:ext>
            </a:extLst>
          </p:cNvPr>
          <p:cNvSpPr txBox="1"/>
          <p:nvPr/>
        </p:nvSpPr>
        <p:spPr>
          <a:xfrm>
            <a:off x="62310" y="4941169"/>
            <a:ext cx="1349216" cy="646331"/>
          </a:xfrm>
          <a:prstGeom prst="rect">
            <a:avLst/>
          </a:prstGeom>
          <a:noFill/>
        </p:spPr>
        <p:txBody>
          <a:bodyPr wrap="none" rtlCol="0">
            <a:spAutoFit/>
          </a:bodyPr>
          <a:lstStyle/>
          <a:p>
            <a:r>
              <a:rPr lang="fr-FR" dirty="0"/>
              <a:t>Barre de</a:t>
            </a:r>
          </a:p>
          <a:p>
            <a:r>
              <a:rPr lang="fr-FR" dirty="0"/>
              <a:t>notifications</a:t>
            </a:r>
          </a:p>
        </p:txBody>
      </p:sp>
      <p:sp>
        <p:nvSpPr>
          <p:cNvPr id="22" name="ZoneTexte 21">
            <a:extLst>
              <a:ext uri="{FF2B5EF4-FFF2-40B4-BE49-F238E27FC236}">
                <a16:creationId xmlns:a16="http://schemas.microsoft.com/office/drawing/2014/main" id="{2C52B5C4-2583-CB82-604C-930D892A3617}"/>
              </a:ext>
            </a:extLst>
          </p:cNvPr>
          <p:cNvSpPr txBox="1"/>
          <p:nvPr/>
        </p:nvSpPr>
        <p:spPr>
          <a:xfrm>
            <a:off x="10640310" y="4786623"/>
            <a:ext cx="1282852" cy="369332"/>
          </a:xfrm>
          <a:prstGeom prst="rect">
            <a:avLst/>
          </a:prstGeom>
          <a:noFill/>
        </p:spPr>
        <p:txBody>
          <a:bodyPr wrap="none" rtlCol="0">
            <a:spAutoFit/>
          </a:bodyPr>
          <a:lstStyle/>
          <a:p>
            <a:r>
              <a:rPr lang="fr-FR" dirty="0"/>
              <a:t>Barre d’état</a:t>
            </a:r>
          </a:p>
        </p:txBody>
      </p:sp>
    </p:spTree>
    <p:extLst>
      <p:ext uri="{BB962C8B-B14F-4D97-AF65-F5344CB8AC3E}">
        <p14:creationId xmlns:p14="http://schemas.microsoft.com/office/powerpoint/2010/main" val="41828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46EA2-B875-E10F-C033-FBC6BA6FF36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98533CC-671F-0C3D-4B41-2D665E42F761}"/>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icônes des barres d'état et de notification</a:t>
            </a:r>
          </a:p>
        </p:txBody>
      </p:sp>
      <p:sp>
        <p:nvSpPr>
          <p:cNvPr id="6" name="Espace réservé du contenu 1">
            <a:extLst>
              <a:ext uri="{FF2B5EF4-FFF2-40B4-BE49-F238E27FC236}">
                <a16:creationId xmlns:a16="http://schemas.microsoft.com/office/drawing/2014/main" id="{A3B2A243-120A-7740-F1C9-BE6FF9826B8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C078EEAA-D21B-23CD-F611-3A384BE53964}"/>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E00A3B2-0B9C-FEA8-52B2-B3E450CE1E0F}"/>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5" name="ZoneTexte 4">
            <a:extLst>
              <a:ext uri="{FF2B5EF4-FFF2-40B4-BE49-F238E27FC236}">
                <a16:creationId xmlns:a16="http://schemas.microsoft.com/office/drawing/2014/main" id="{618E2B8E-F0B0-2BD6-F9A2-839B2AFEC970}"/>
              </a:ext>
            </a:extLst>
          </p:cNvPr>
          <p:cNvSpPr txBox="1"/>
          <p:nvPr/>
        </p:nvSpPr>
        <p:spPr>
          <a:xfrm>
            <a:off x="1588" y="836713"/>
            <a:ext cx="8686700" cy="4062651"/>
          </a:xfrm>
          <a:prstGeom prst="rect">
            <a:avLst/>
          </a:prstGeom>
          <a:noFill/>
        </p:spPr>
        <p:txBody>
          <a:bodyPr wrap="square">
            <a:spAutoFit/>
          </a:bodyPr>
          <a:lstStyle/>
          <a:p>
            <a:pPr fontAlgn="base">
              <a:spcAft>
                <a:spcPts val="1200"/>
              </a:spcAft>
            </a:pPr>
            <a:r>
              <a:rPr lang="fr-FR" b="1" dirty="0">
                <a:solidFill>
                  <a:srgbClr val="272526"/>
                </a:solidFill>
                <a:latin typeface="Montserrat" panose="00000500000000000000" pitchFamily="2" charset="0"/>
              </a:rPr>
              <a:t>Paramètres rapides :</a:t>
            </a:r>
          </a:p>
          <a:p>
            <a:pPr fontAlgn="base">
              <a:spcAft>
                <a:spcPts val="1200"/>
              </a:spcAft>
            </a:pPr>
            <a:r>
              <a:rPr lang="fr-FR" sz="2000" dirty="0">
                <a:solidFill>
                  <a:srgbClr val="272526"/>
                </a:solidFill>
              </a:rPr>
              <a:t>En plus de la barre de notification, un autre ensemble de choses importantes auxquelles vous pouvez accéder à partir de ce geste de balayage vers le bas sont les boutons de réglage rapide.</a:t>
            </a:r>
          </a:p>
          <a:p>
            <a:pPr fontAlgn="base">
              <a:spcAft>
                <a:spcPts val="1200"/>
              </a:spcAft>
            </a:pPr>
            <a:r>
              <a:rPr lang="fr-FR" sz="2000" dirty="0">
                <a:solidFill>
                  <a:srgbClr val="272526"/>
                </a:solidFill>
              </a:rPr>
              <a:t>À partir de là, vous pouvez rapidement activer/désactiver une fonction sans avoir à aller dans le menu des paramètres.</a:t>
            </a:r>
          </a:p>
          <a:p>
            <a:pPr fontAlgn="base">
              <a:spcBef>
                <a:spcPts val="1200"/>
              </a:spcBef>
              <a:spcAft>
                <a:spcPts val="1200"/>
              </a:spcAft>
            </a:pPr>
            <a:r>
              <a:rPr lang="fr-FR" sz="2000" dirty="0">
                <a:solidFill>
                  <a:srgbClr val="272526"/>
                </a:solidFill>
              </a:rPr>
              <a:t>Parmi les éléments les plus courants que vous pouvez modifier, citons l'activation et la désactivation du Wifi, du Bluetooth et d'autres connexions, l'activation et la désactivation du hotspot, l'activation de l'option de rotation automatique et l'allumage de la lampe de poche. Si vous appuyez sur une icône et la maintenez enfoncée, vous accéderez aux paramètres de cette fonction.</a:t>
            </a:r>
          </a:p>
        </p:txBody>
      </p:sp>
      <p:pic>
        <p:nvPicPr>
          <p:cNvPr id="8" name="Image 7">
            <a:extLst>
              <a:ext uri="{FF2B5EF4-FFF2-40B4-BE49-F238E27FC236}">
                <a16:creationId xmlns:a16="http://schemas.microsoft.com/office/drawing/2014/main" id="{3915C84D-5038-C44C-214D-3710144359D7}"/>
              </a:ext>
            </a:extLst>
          </p:cNvPr>
          <p:cNvPicPr>
            <a:picLocks noChangeAspect="1"/>
          </p:cNvPicPr>
          <p:nvPr/>
        </p:nvPicPr>
        <p:blipFill>
          <a:blip r:embed="rId2"/>
          <a:stretch>
            <a:fillRect/>
          </a:stretch>
        </p:blipFill>
        <p:spPr>
          <a:xfrm>
            <a:off x="8888445" y="1268761"/>
            <a:ext cx="2842285" cy="4883173"/>
          </a:xfrm>
          <a:prstGeom prst="rect">
            <a:avLst/>
          </a:prstGeom>
        </p:spPr>
      </p:pic>
    </p:spTree>
    <p:extLst>
      <p:ext uri="{BB962C8B-B14F-4D97-AF65-F5344CB8AC3E}">
        <p14:creationId xmlns:p14="http://schemas.microsoft.com/office/powerpoint/2010/main" val="72738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F8CE0-09B4-81DF-4532-BBC4EB88898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54D0FFF-0587-4439-E8C4-DEE76063F119}"/>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icônes des barres d'état et de notification</a:t>
            </a:r>
          </a:p>
        </p:txBody>
      </p:sp>
      <p:sp>
        <p:nvSpPr>
          <p:cNvPr id="6" name="Espace réservé du contenu 1">
            <a:extLst>
              <a:ext uri="{FF2B5EF4-FFF2-40B4-BE49-F238E27FC236}">
                <a16:creationId xmlns:a16="http://schemas.microsoft.com/office/drawing/2014/main" id="{44E8708C-CA20-5AB8-785F-15B2FF0DAD20}"/>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1F69DB7-7375-00BA-7429-4B7E69B37C5A}"/>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F9F5D7C2-D9FD-9B7B-A5F8-EF87B416E31A}"/>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F37A0693-909D-A92C-BAE4-CD9207B1803C}"/>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Vous pouvez modifier les icones des paramètres afin de mettre que celle que vous utilisez.</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Appuyer sur « Modifier »</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La liste des paramètres s’affiche.</a:t>
            </a:r>
          </a:p>
          <a:p>
            <a:pPr fontAlgn="base">
              <a:spcAft>
                <a:spcPts val="1200"/>
              </a:spcAft>
            </a:pPr>
            <a:r>
              <a:rPr lang="fr-FR" sz="2000" dirty="0">
                <a:solidFill>
                  <a:srgbClr val="272526"/>
                </a:solidFill>
              </a:rPr>
              <a:t>Les icones présents dans l’accès rapide, s’affiche </a:t>
            </a:r>
          </a:p>
          <a:p>
            <a:pPr marL="0" indent="0" fontAlgn="base">
              <a:spcAft>
                <a:spcPts val="1200"/>
              </a:spcAft>
              <a:buNone/>
            </a:pPr>
            <a:r>
              <a:rPr lang="fr-FR" sz="2000" dirty="0">
                <a:solidFill>
                  <a:srgbClr val="272526"/>
                </a:solidFill>
              </a:rPr>
              <a:t>avec un panneau sens interdit </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Les icones non présents dans l’accès rapide, s’affiche </a:t>
            </a:r>
          </a:p>
          <a:p>
            <a:pPr marL="0" indent="0" fontAlgn="base">
              <a:spcAft>
                <a:spcPts val="1200"/>
              </a:spcAft>
              <a:buNone/>
            </a:pPr>
            <a:r>
              <a:rPr lang="fr-FR" sz="2000" dirty="0">
                <a:solidFill>
                  <a:srgbClr val="272526"/>
                </a:solidFill>
              </a:rPr>
              <a:t>avec un PLUS vert </a:t>
            </a: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29372CFA-88AC-8B50-94D8-58A95F284C05}"/>
              </a:ext>
            </a:extLst>
          </p:cNvPr>
          <p:cNvPicPr>
            <a:picLocks noChangeAspect="1"/>
          </p:cNvPicPr>
          <p:nvPr/>
        </p:nvPicPr>
        <p:blipFill>
          <a:blip r:embed="rId2"/>
          <a:stretch>
            <a:fillRect/>
          </a:stretch>
        </p:blipFill>
        <p:spPr>
          <a:xfrm>
            <a:off x="3307277" y="1837679"/>
            <a:ext cx="2552921" cy="731583"/>
          </a:xfrm>
          <a:prstGeom prst="rect">
            <a:avLst/>
          </a:prstGeom>
        </p:spPr>
      </p:pic>
      <p:pic>
        <p:nvPicPr>
          <p:cNvPr id="9" name="Image 8">
            <a:extLst>
              <a:ext uri="{FF2B5EF4-FFF2-40B4-BE49-F238E27FC236}">
                <a16:creationId xmlns:a16="http://schemas.microsoft.com/office/drawing/2014/main" id="{5859750A-3DEE-FEDD-C385-F2C29314B954}"/>
              </a:ext>
            </a:extLst>
          </p:cNvPr>
          <p:cNvPicPr>
            <a:picLocks noChangeAspect="1"/>
          </p:cNvPicPr>
          <p:nvPr/>
        </p:nvPicPr>
        <p:blipFill>
          <a:blip r:embed="rId3"/>
          <a:stretch>
            <a:fillRect/>
          </a:stretch>
        </p:blipFill>
        <p:spPr>
          <a:xfrm>
            <a:off x="6528048" y="1754847"/>
            <a:ext cx="2384232" cy="5110320"/>
          </a:xfrm>
          <a:prstGeom prst="rect">
            <a:avLst/>
          </a:prstGeom>
        </p:spPr>
      </p:pic>
      <p:sp>
        <p:nvSpPr>
          <p:cNvPr id="10" name="Rectangle 9">
            <a:extLst>
              <a:ext uri="{FF2B5EF4-FFF2-40B4-BE49-F238E27FC236}">
                <a16:creationId xmlns:a16="http://schemas.microsoft.com/office/drawing/2014/main" id="{8FEC1C76-79EA-E195-7812-6F6C4662F07F}"/>
              </a:ext>
            </a:extLst>
          </p:cNvPr>
          <p:cNvSpPr/>
          <p:nvPr/>
        </p:nvSpPr>
        <p:spPr>
          <a:xfrm>
            <a:off x="6672064" y="2400673"/>
            <a:ext cx="2232248" cy="16680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BB7C3C9-90C3-9B4A-B273-C9E4802AB9BB}"/>
              </a:ext>
            </a:extLst>
          </p:cNvPr>
          <p:cNvSpPr/>
          <p:nvPr/>
        </p:nvSpPr>
        <p:spPr>
          <a:xfrm>
            <a:off x="6604040" y="4520436"/>
            <a:ext cx="2232248" cy="23375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a:extLst>
              <a:ext uri="{FF2B5EF4-FFF2-40B4-BE49-F238E27FC236}">
                <a16:creationId xmlns:a16="http://schemas.microsoft.com/office/drawing/2014/main" id="{B01FCDE2-682F-6C87-D3DD-41D92E48CA91}"/>
              </a:ext>
            </a:extLst>
          </p:cNvPr>
          <p:cNvCxnSpPr/>
          <p:nvPr/>
        </p:nvCxnSpPr>
        <p:spPr>
          <a:xfrm flipH="1">
            <a:off x="8836288" y="3140968"/>
            <a:ext cx="1004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0AD0BA20-3684-E8A1-23F3-7507C7B64305}"/>
              </a:ext>
            </a:extLst>
          </p:cNvPr>
          <p:cNvCxnSpPr/>
          <p:nvPr/>
        </p:nvCxnSpPr>
        <p:spPr>
          <a:xfrm flipH="1">
            <a:off x="8836288" y="5661248"/>
            <a:ext cx="1004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EFF8F23-2E56-D7DB-5C8F-C1F5DB5967D6}"/>
              </a:ext>
            </a:extLst>
          </p:cNvPr>
          <p:cNvSpPr txBox="1"/>
          <p:nvPr/>
        </p:nvSpPr>
        <p:spPr>
          <a:xfrm>
            <a:off x="9912425" y="2996953"/>
            <a:ext cx="2164567" cy="646331"/>
          </a:xfrm>
          <a:prstGeom prst="rect">
            <a:avLst/>
          </a:prstGeom>
          <a:noFill/>
        </p:spPr>
        <p:txBody>
          <a:bodyPr wrap="none" rtlCol="0">
            <a:spAutoFit/>
          </a:bodyPr>
          <a:lstStyle/>
          <a:p>
            <a:r>
              <a:rPr lang="fr-FR" dirty="0"/>
              <a:t>Paramètres présents </a:t>
            </a:r>
          </a:p>
          <a:p>
            <a:r>
              <a:rPr lang="fr-FR" dirty="0"/>
              <a:t>dans l’accès rapide</a:t>
            </a:r>
          </a:p>
        </p:txBody>
      </p:sp>
      <p:sp>
        <p:nvSpPr>
          <p:cNvPr id="17" name="ZoneTexte 16">
            <a:extLst>
              <a:ext uri="{FF2B5EF4-FFF2-40B4-BE49-F238E27FC236}">
                <a16:creationId xmlns:a16="http://schemas.microsoft.com/office/drawing/2014/main" id="{49721BB0-78A7-98E3-A2A3-13F876886235}"/>
              </a:ext>
            </a:extLst>
          </p:cNvPr>
          <p:cNvSpPr txBox="1"/>
          <p:nvPr/>
        </p:nvSpPr>
        <p:spPr>
          <a:xfrm>
            <a:off x="9836090" y="5308264"/>
            <a:ext cx="2582951" cy="923330"/>
          </a:xfrm>
          <a:prstGeom prst="rect">
            <a:avLst/>
          </a:prstGeom>
          <a:noFill/>
        </p:spPr>
        <p:txBody>
          <a:bodyPr wrap="none" rtlCol="0">
            <a:spAutoFit/>
          </a:bodyPr>
          <a:lstStyle/>
          <a:p>
            <a:r>
              <a:rPr lang="fr-FR" dirty="0"/>
              <a:t>Paramètres non présents </a:t>
            </a:r>
          </a:p>
          <a:p>
            <a:r>
              <a:rPr lang="fr-FR" dirty="0"/>
              <a:t>dans l’accès rapide, mais </a:t>
            </a:r>
          </a:p>
          <a:p>
            <a:r>
              <a:rPr lang="fr-FR" dirty="0"/>
              <a:t>qui peut être rajouté</a:t>
            </a:r>
          </a:p>
        </p:txBody>
      </p:sp>
      <p:pic>
        <p:nvPicPr>
          <p:cNvPr id="19" name="Image 18">
            <a:extLst>
              <a:ext uri="{FF2B5EF4-FFF2-40B4-BE49-F238E27FC236}">
                <a16:creationId xmlns:a16="http://schemas.microsoft.com/office/drawing/2014/main" id="{A0B66BEA-6D0E-EC5C-E7AA-45CFFF9D0727}"/>
              </a:ext>
            </a:extLst>
          </p:cNvPr>
          <p:cNvPicPr>
            <a:picLocks noChangeAspect="1"/>
          </p:cNvPicPr>
          <p:nvPr/>
        </p:nvPicPr>
        <p:blipFill>
          <a:blip r:embed="rId4"/>
          <a:stretch>
            <a:fillRect/>
          </a:stretch>
        </p:blipFill>
        <p:spPr>
          <a:xfrm>
            <a:off x="3344822" y="4035776"/>
            <a:ext cx="576064" cy="680800"/>
          </a:xfrm>
          <a:prstGeom prst="rect">
            <a:avLst/>
          </a:prstGeom>
        </p:spPr>
      </p:pic>
      <p:pic>
        <p:nvPicPr>
          <p:cNvPr id="21" name="Image 20">
            <a:extLst>
              <a:ext uri="{FF2B5EF4-FFF2-40B4-BE49-F238E27FC236}">
                <a16:creationId xmlns:a16="http://schemas.microsoft.com/office/drawing/2014/main" id="{81C0279F-3610-432B-C663-A0A150D89394}"/>
              </a:ext>
            </a:extLst>
          </p:cNvPr>
          <p:cNvPicPr>
            <a:picLocks noChangeAspect="1"/>
          </p:cNvPicPr>
          <p:nvPr/>
        </p:nvPicPr>
        <p:blipFill>
          <a:blip r:embed="rId5"/>
          <a:stretch>
            <a:fillRect/>
          </a:stretch>
        </p:blipFill>
        <p:spPr>
          <a:xfrm>
            <a:off x="2063552" y="5745089"/>
            <a:ext cx="360040" cy="552060"/>
          </a:xfrm>
          <a:prstGeom prst="rect">
            <a:avLst/>
          </a:prstGeom>
        </p:spPr>
      </p:pic>
    </p:spTree>
    <p:extLst>
      <p:ext uri="{BB962C8B-B14F-4D97-AF65-F5344CB8AC3E}">
        <p14:creationId xmlns:p14="http://schemas.microsoft.com/office/powerpoint/2010/main" val="367877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6B0B8-E10A-8D41-D7D5-1ED8404FD55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824470A-3AE4-C9EA-11ED-64BA221E9DAE}"/>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icônes des barres d'état et de notification</a:t>
            </a:r>
          </a:p>
        </p:txBody>
      </p:sp>
      <p:sp>
        <p:nvSpPr>
          <p:cNvPr id="6" name="Espace réservé du contenu 1">
            <a:extLst>
              <a:ext uri="{FF2B5EF4-FFF2-40B4-BE49-F238E27FC236}">
                <a16:creationId xmlns:a16="http://schemas.microsoft.com/office/drawing/2014/main" id="{EBD9592D-1F62-8943-B436-BB398EAA350B}"/>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681CCEF6-AA22-C183-8C81-9E0EEA2AFECF}"/>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86E3F187-BD2D-91A0-F63F-62FCDED2FFF8}"/>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7" name="Espace réservé du contenu 1">
            <a:extLst>
              <a:ext uri="{FF2B5EF4-FFF2-40B4-BE49-F238E27FC236}">
                <a16:creationId xmlns:a16="http://schemas.microsoft.com/office/drawing/2014/main" id="{C392869B-1D7B-3186-D87B-69E12C4FAF3B}"/>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Vous pouvez donc enlever ceux que vous utiliser pas, en appuyant sur le panneau sens interdit.</a:t>
            </a:r>
          </a:p>
          <a:p>
            <a:pPr fontAlgn="base">
              <a:spcAft>
                <a:spcPts val="1200"/>
              </a:spcAft>
            </a:pPr>
            <a:r>
              <a:rPr lang="fr-FR" sz="2000" dirty="0">
                <a:solidFill>
                  <a:srgbClr val="272526"/>
                </a:solidFill>
              </a:rPr>
              <a:t>Et pour en rajouter, il faut appuyer sur le PLUS vert d’un paramètre.</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Les paramètres disponibles varient en fonction de votre smartphone</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La sélection peut être personnalisée en fonction de vos goûts et de vos habitudes, de sorte que vous ayez toujours accès aux réglages les plus essentiels pour vous.</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Place à la démo !</a:t>
            </a: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spTree>
    <p:extLst>
      <p:ext uri="{BB962C8B-B14F-4D97-AF65-F5344CB8AC3E}">
        <p14:creationId xmlns:p14="http://schemas.microsoft.com/office/powerpoint/2010/main" val="267717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CCD5-4E6A-069C-82D0-6BE6E0CEFDC0}"/>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CA9E27A-AF9A-C255-7DDF-F9BC5E136D06}"/>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294D2038-E789-ECC7-238C-FB548FC1491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47E22944-7937-5449-7D0D-2BFDBA878B43}"/>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956BBFC3-6568-86A4-04FE-4DA8783016BD}"/>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052C1F75-69F8-4D31-11B3-71F0B46739E0}"/>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Dans le cas où vous voyagez et souhaitez connecter votre ordinateur ou votre tablette à Internet, de nombreuses personnes hésitent à utiliser le Wi-Fi public par souci de sécurité. </a:t>
            </a:r>
          </a:p>
          <a:p>
            <a:pPr fontAlgn="base">
              <a:spcAft>
                <a:spcPts val="1200"/>
              </a:spcAft>
            </a:pPr>
            <a:r>
              <a:rPr lang="fr-FR" sz="2000" dirty="0">
                <a:solidFill>
                  <a:srgbClr val="272526"/>
                </a:solidFill>
              </a:rPr>
              <a:t>La fonction de partage de connexion de votre téléphone peut se révéler bien pratique dans ces situations. </a:t>
            </a:r>
          </a:p>
          <a:p>
            <a:pPr fontAlgn="base">
              <a:spcAft>
                <a:spcPts val="1200"/>
              </a:spcAft>
            </a:pPr>
            <a:r>
              <a:rPr lang="fr-FR" sz="2000" dirty="0">
                <a:solidFill>
                  <a:srgbClr val="272526"/>
                </a:solidFill>
              </a:rPr>
              <a:t>Attention : Avant d’utiliser le partage de connexion, vérifier bien la DATA disponible avec votre forfait. Vous pouvez trouver cette information sur une facture ou le contrat de votre ligne de téléphone.</a:t>
            </a:r>
          </a:p>
          <a:p>
            <a:pPr fontAlgn="base">
              <a:spcAft>
                <a:spcPts val="1200"/>
              </a:spcAft>
            </a:pPr>
            <a:r>
              <a:rPr lang="fr-FR" sz="2000" dirty="0">
                <a:solidFill>
                  <a:srgbClr val="272526"/>
                </a:solidFill>
              </a:rPr>
              <a:t>Ex : </a:t>
            </a:r>
          </a:p>
          <a:p>
            <a:pPr lvl="1" fontAlgn="base">
              <a:spcAft>
                <a:spcPts val="1200"/>
              </a:spcAft>
            </a:pPr>
            <a:r>
              <a:rPr lang="fr-FR" sz="2000" dirty="0">
                <a:solidFill>
                  <a:srgbClr val="272526"/>
                </a:solidFill>
              </a:rPr>
              <a:t>En France, l’internet est en illimité</a:t>
            </a:r>
          </a:p>
          <a:p>
            <a:pPr lvl="1" fontAlgn="base">
              <a:spcAft>
                <a:spcPts val="1200"/>
              </a:spcAft>
            </a:pPr>
            <a:r>
              <a:rPr lang="fr-FR" sz="2000" dirty="0">
                <a:solidFill>
                  <a:srgbClr val="272526"/>
                </a:solidFill>
              </a:rPr>
              <a:t>A l’étranger, il y a maximum 35Go</a:t>
            </a:r>
          </a:p>
          <a:p>
            <a:r>
              <a:rPr lang="fr-FR" sz="2000" dirty="0">
                <a:solidFill>
                  <a:srgbClr val="272526"/>
                </a:solidFill>
              </a:rPr>
              <a:t>Faites attention à ne pas dépasser le </a:t>
            </a:r>
          </a:p>
          <a:p>
            <a:pPr marL="0" indent="0">
              <a:buNone/>
            </a:pPr>
            <a:r>
              <a:rPr lang="fr-FR" sz="2000" dirty="0">
                <a:solidFill>
                  <a:srgbClr val="272526"/>
                </a:solidFill>
              </a:rPr>
              <a:t>Plafond, vous risqueriez de payer plus cher</a:t>
            </a:r>
          </a:p>
          <a:p>
            <a:pPr marL="0" indent="0">
              <a:buNone/>
            </a:pPr>
            <a:endParaRPr lang="fr-FR" sz="2000" dirty="0">
              <a:solidFill>
                <a:srgbClr val="272526"/>
              </a:solidFill>
            </a:endParaRPr>
          </a:p>
          <a:p>
            <a:pPr marL="0" indent="0">
              <a:buNone/>
            </a:pPr>
            <a:r>
              <a:rPr lang="fr-FR" sz="2000" dirty="0">
                <a:solidFill>
                  <a:srgbClr val="272526"/>
                </a:solidFill>
              </a:rPr>
              <a:t>Vérifier également que le pays ou vous allez est bien inclus</a:t>
            </a:r>
          </a:p>
          <a:p>
            <a:pPr marL="0" indent="0">
              <a:buNone/>
            </a:pPr>
            <a:r>
              <a:rPr lang="fr-FR" sz="2000" dirty="0">
                <a:solidFill>
                  <a:srgbClr val="272526"/>
                </a:solidFill>
              </a:rPr>
              <a:t>dans l’enveloppe internet </a:t>
            </a:r>
          </a:p>
        </p:txBody>
      </p:sp>
      <p:pic>
        <p:nvPicPr>
          <p:cNvPr id="7" name="Image 6">
            <a:extLst>
              <a:ext uri="{FF2B5EF4-FFF2-40B4-BE49-F238E27FC236}">
                <a16:creationId xmlns:a16="http://schemas.microsoft.com/office/drawing/2014/main" id="{23BE938F-877F-BFD8-F974-A36FD20E7832}"/>
              </a:ext>
            </a:extLst>
          </p:cNvPr>
          <p:cNvPicPr>
            <a:picLocks noChangeAspect="1"/>
          </p:cNvPicPr>
          <p:nvPr/>
        </p:nvPicPr>
        <p:blipFill>
          <a:blip r:embed="rId2"/>
          <a:stretch>
            <a:fillRect/>
          </a:stretch>
        </p:blipFill>
        <p:spPr>
          <a:xfrm>
            <a:off x="6745578" y="3009451"/>
            <a:ext cx="2204474" cy="3743597"/>
          </a:xfrm>
          <a:prstGeom prst="rect">
            <a:avLst/>
          </a:prstGeom>
        </p:spPr>
      </p:pic>
      <p:pic>
        <p:nvPicPr>
          <p:cNvPr id="9" name="Image 8">
            <a:extLst>
              <a:ext uri="{FF2B5EF4-FFF2-40B4-BE49-F238E27FC236}">
                <a16:creationId xmlns:a16="http://schemas.microsoft.com/office/drawing/2014/main" id="{B2F2C450-69EA-E277-5F34-8C7C4422E178}"/>
              </a:ext>
            </a:extLst>
          </p:cNvPr>
          <p:cNvPicPr>
            <a:picLocks noChangeAspect="1"/>
          </p:cNvPicPr>
          <p:nvPr/>
        </p:nvPicPr>
        <p:blipFill>
          <a:blip r:embed="rId3"/>
          <a:stretch>
            <a:fillRect/>
          </a:stretch>
        </p:blipFill>
        <p:spPr>
          <a:xfrm>
            <a:off x="9192345" y="2966031"/>
            <a:ext cx="1890897" cy="3760938"/>
          </a:xfrm>
          <a:prstGeom prst="rect">
            <a:avLst/>
          </a:prstGeom>
        </p:spPr>
      </p:pic>
    </p:spTree>
    <p:extLst>
      <p:ext uri="{BB962C8B-B14F-4D97-AF65-F5344CB8AC3E}">
        <p14:creationId xmlns:p14="http://schemas.microsoft.com/office/powerpoint/2010/main" val="328552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F5B9A-A8BA-9199-095A-E3F269D6C95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9DBBCCF-1EE8-BCCC-8116-E81D09C803C4}"/>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Partage de connexion</a:t>
            </a:r>
          </a:p>
        </p:txBody>
      </p:sp>
      <p:sp>
        <p:nvSpPr>
          <p:cNvPr id="6" name="Espace réservé du contenu 1">
            <a:extLst>
              <a:ext uri="{FF2B5EF4-FFF2-40B4-BE49-F238E27FC236}">
                <a16:creationId xmlns:a16="http://schemas.microsoft.com/office/drawing/2014/main" id="{175840F6-25F8-FAD8-4321-8833F2C354A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D8F2A8B6-032D-BC59-CA88-9AEF745EB962}"/>
              </a:ext>
            </a:extLst>
          </p:cNvPr>
          <p:cNvSpPr txBox="1">
            <a:spLocks/>
          </p:cNvSpPr>
          <p:nvPr/>
        </p:nvSpPr>
        <p:spPr>
          <a:xfrm>
            <a:off x="-312712" y="908721"/>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D6AB97E-F6F2-D7EF-34A9-AB4B48BC5401}"/>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2" name="Espace réservé du contenu 1">
            <a:extLst>
              <a:ext uri="{FF2B5EF4-FFF2-40B4-BE49-F238E27FC236}">
                <a16:creationId xmlns:a16="http://schemas.microsoft.com/office/drawing/2014/main" id="{948C89F4-18CF-AC74-A4FF-4A5CCCED3300}"/>
              </a:ext>
            </a:extLst>
          </p:cNvPr>
          <p:cNvSpPr txBox="1">
            <a:spLocks/>
          </p:cNvSpPr>
          <p:nvPr/>
        </p:nvSpPr>
        <p:spPr>
          <a:xfrm>
            <a:off x="23706" y="908721"/>
            <a:ext cx="12144591" cy="5884440"/>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000" dirty="0">
                <a:solidFill>
                  <a:srgbClr val="272526"/>
                </a:solidFill>
              </a:rPr>
              <a:t>Vérifier également que le pays dans lequel vous allez est bien inclus dans votre forfait.</a:t>
            </a:r>
          </a:p>
          <a:p>
            <a:pPr fontAlgn="base">
              <a:spcAft>
                <a:spcPts val="1200"/>
              </a:spcAft>
            </a:pPr>
            <a:endParaRPr lang="fr-FR" sz="2000" dirty="0">
              <a:solidFill>
                <a:srgbClr val="272526"/>
              </a:solidFill>
            </a:endParaRPr>
          </a:p>
          <a:p>
            <a:pPr fontAlgn="base">
              <a:spcAft>
                <a:spcPts val="1200"/>
              </a:spcAft>
            </a:pPr>
            <a:r>
              <a:rPr lang="fr-FR" sz="2000" dirty="0">
                <a:solidFill>
                  <a:srgbClr val="272526"/>
                </a:solidFill>
              </a:rPr>
              <a:t>Ex : Dans le cas d’un forfait avec Free Mobile, je vais vous présenter 3 exemples.</a:t>
            </a:r>
          </a:p>
        </p:txBody>
      </p:sp>
    </p:spTree>
    <p:extLst>
      <p:ext uri="{BB962C8B-B14F-4D97-AF65-F5344CB8AC3E}">
        <p14:creationId xmlns:p14="http://schemas.microsoft.com/office/powerpoint/2010/main" val="312520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Grand écran</PresentationFormat>
  <Paragraphs>214</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Montserrat</vt:lpstr>
      <vt:lpstr>Thème Office</vt:lpstr>
      <vt:lpstr>Club Informatique Gennois</vt:lpstr>
      <vt:lpstr>Sommaire</vt:lpstr>
      <vt:lpstr>Smartphone</vt:lpstr>
      <vt:lpstr>Les icônes des barres d'état et de notification</vt:lpstr>
      <vt:lpstr>Les icônes des barres d'état et de notification</vt:lpstr>
      <vt:lpstr>Les icônes des barres d'état et de notification</vt:lpstr>
      <vt:lpstr>Les icônes des barres d'état et de notification</vt:lpstr>
      <vt:lpstr>Partage de connexion</vt:lpstr>
      <vt:lpstr>Partage de connexion</vt:lpstr>
      <vt:lpstr>Partage de connexion</vt:lpstr>
      <vt:lpstr>Partage de connexion</vt:lpstr>
      <vt:lpstr>Partage de connexion</vt:lpstr>
      <vt:lpstr>Partage de connexion</vt:lpstr>
      <vt:lpstr>Partage de connexion</vt:lpstr>
      <vt:lpstr>Partage de connexion</vt:lpstr>
      <vt:lpstr>Partage de connexion</vt:lpstr>
      <vt:lpstr>Partage de connexion</vt:lpstr>
      <vt:lpstr>Partage de connexion</vt:lpstr>
      <vt:lpstr>Données mobiles</vt:lpstr>
      <vt:lpstr>Quelques applis utiles (ou pas !!)</vt:lpstr>
      <vt:lpstr>Quelques applis utiles (ou pas !!)</vt:lpstr>
      <vt:lpstr>Quelques applis utiles (ou pas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ludovic pollier</dc:creator>
  <cp:lastModifiedBy>ludovic pollier</cp:lastModifiedBy>
  <cp:revision>1</cp:revision>
  <dcterms:created xsi:type="dcterms:W3CDTF">2025-11-19T11:36:24Z</dcterms:created>
  <dcterms:modified xsi:type="dcterms:W3CDTF">2025-11-19T11:37:22Z</dcterms:modified>
</cp:coreProperties>
</file>