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34" r:id="rId3"/>
    <p:sldId id="333" r:id="rId4"/>
    <p:sldId id="335" r:id="rId5"/>
    <p:sldId id="337" r:id="rId6"/>
    <p:sldId id="338" r:id="rId7"/>
    <p:sldId id="341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39" r:id="rId18"/>
    <p:sldId id="340" r:id="rId19"/>
    <p:sldId id="358" r:id="rId20"/>
    <p:sldId id="342" r:id="rId21"/>
    <p:sldId id="343" r:id="rId22"/>
    <p:sldId id="344" r:id="rId23"/>
    <p:sldId id="345" r:id="rId24"/>
    <p:sldId id="346" r:id="rId25"/>
    <p:sldId id="347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7EF6B-B9EE-C8EC-3945-25240FD85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CCFA68-9858-C755-54F1-44D1E9623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30AE01-4910-AD7A-7F04-DB259E01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C316-45DB-4E54-83E1-ACC9855DA0B3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612533-D634-AAFA-5FC8-928A8E196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341627-E8EE-0ACF-9459-B752E418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F49D-1FC5-4439-9F19-A5179BAB7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09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8F3C9-4AAF-24F6-56FD-00901B7B2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22AE6F-3BC1-9226-B184-25AB5A89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C7BE3B-B3FD-205B-4A37-15A3B690A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C316-45DB-4E54-83E1-ACC9855DA0B3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0291CF-560B-4DEA-30D8-E2044E56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7F46B0-D4D8-1B9C-B9DF-8E65394E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F49D-1FC5-4439-9F19-A5179BAB7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67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FEABD09-6391-C778-8F75-7FA0DDE0D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2FDB3A-8104-A939-4C6A-53D039AA6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CE0358-4BD6-1656-F58B-96FBF011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C316-45DB-4E54-83E1-ACC9855DA0B3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7C810F-B1F7-7723-988E-F3975B57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4EDC5D-ADC5-37EE-756B-A8A854D6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F49D-1FC5-4439-9F19-A5179BAB7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02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15EC0-C8A3-6DAB-8B53-5F876F6A8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DA07F3-3554-0E75-5285-9CF8137E6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DCBFE6-258E-7A9B-DA38-E2FB6ABA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C316-45DB-4E54-83E1-ACC9855DA0B3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87589-929B-9BCA-AB78-5284613F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5EA4D5-25BD-125B-6FDD-1F2149B3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F49D-1FC5-4439-9F19-A5179BAB7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29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6F331E-6BE7-8D28-37A4-16C02AD6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5623E2-6665-095F-C9EC-5DFC045AE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A640D5-A651-36F4-246C-9C392CC6A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C316-45DB-4E54-83E1-ACC9855DA0B3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0F11C6-3825-DDA0-4961-CC6D91F1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3C148F-682C-B520-70CC-2C66CBB9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F49D-1FC5-4439-9F19-A5179BAB7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1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27689-475C-2441-1D26-5D35FE96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908046-279D-D344-0535-DB0EA2A96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FBE242-E5C4-3FEA-43CA-E3DEAD26E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9382E7-F12A-5D62-46A8-AE86B0956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C316-45DB-4E54-83E1-ACC9855DA0B3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4B4DF2-C2C6-9A0C-D5BB-5A050935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4B0A9F-8D28-70AE-A187-EB59EEED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F49D-1FC5-4439-9F19-A5179BAB7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22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8B06C-BF85-3A8A-6DC8-2FAE00ADA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374D8D-BEEC-D68D-F71D-94D3965A7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E9D467-DBA2-4004-ADE8-DDA091264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9B2EB7-ED0A-8C20-E8C3-A99D8CD2E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55880A-B5A1-6CA2-B5F7-5DFAFF59B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11FE833-062F-6C48-DA67-DDD146071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C316-45DB-4E54-83E1-ACC9855DA0B3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7D1EF9B-5779-B2D3-3AC1-EDCB76FA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8DE1C6E-F032-977C-106A-64617902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F49D-1FC5-4439-9F19-A5179BAB7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56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AA5FFA-7F58-ABA8-1655-6FFC6939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278445-D771-4468-F905-65E5A40F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C316-45DB-4E54-83E1-ACC9855DA0B3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27AA78-91C9-99CA-1824-29CB94AE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FF5E1C-8243-7A3A-B36A-795D5E2C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F49D-1FC5-4439-9F19-A5179BAB7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20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C233C4-3438-FFAC-A9FA-47CCC7D2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C316-45DB-4E54-83E1-ACC9855DA0B3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70DB031-B4A3-1940-3AFB-7CD2FF77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FE3C2A-64CC-93AE-A6AD-010FB29F1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F49D-1FC5-4439-9F19-A5179BAB7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44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93848-FE35-424A-22BD-3ACAFA39C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66BB93-1DD0-8A44-E8CE-7D03683E1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03CBA1-2F4C-604F-D35C-70B76C6B6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D93774-4192-56A0-0BE4-692081D12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C316-45DB-4E54-83E1-ACC9855DA0B3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084C90-65BB-A04F-11B5-6BD8425B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2BFF5E-58FE-F88C-5851-0D99CF870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F49D-1FC5-4439-9F19-A5179BAB7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81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C39FC-65F1-60B9-CFD4-95C8FB31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C84233-DA38-4538-A358-AB077C873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B70DDC-E0CA-9C5B-9519-6DCB33686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0AC437-F10F-CD58-31F3-0D1FBE90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C316-45DB-4E54-83E1-ACC9855DA0B3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29A3EB-A083-C8C7-9E90-0D97E0DC3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4A8FF3-3DF5-0573-F317-D6493436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F49D-1FC5-4439-9F19-A5179BAB7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15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94FEB7E-3F55-3D3F-14B2-3060AC21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701312-5477-4A3B-7119-A9C35A7BE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1804B9-4E3E-5AFE-AF81-9CC7592F6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C316-45DB-4E54-83E1-ACC9855DA0B3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D0A283-8DB7-9BE5-475C-CA6FAC46B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9EE2CD-8CFB-7988-AFA9-4478131BF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6F49D-1FC5-4439-9F19-A5179BAB7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18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randroid.com/?p=23127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ctrTitle"/>
          </p:nvPr>
        </p:nvSpPr>
        <p:spPr>
          <a:xfrm>
            <a:off x="551384" y="1061243"/>
            <a:ext cx="11161240" cy="1727448"/>
          </a:xfrm>
        </p:spPr>
        <p:txBody>
          <a:bodyPr rtlCol="0"/>
          <a:lstStyle/>
          <a:p>
            <a:pPr algn="ctr" rtl="0"/>
            <a:r>
              <a:rPr lang="fr-FR" dirty="0">
                <a:solidFill>
                  <a:srgbClr val="FF0000"/>
                </a:solidFill>
              </a:rPr>
              <a:t>C</a:t>
            </a:r>
            <a:r>
              <a:rPr lang="fr-FR" dirty="0"/>
              <a:t>lub </a:t>
            </a:r>
            <a:r>
              <a:rPr lang="fr-FR" dirty="0">
                <a:solidFill>
                  <a:srgbClr val="FF0000"/>
                </a:solidFill>
              </a:rPr>
              <a:t>I</a:t>
            </a:r>
            <a:r>
              <a:rPr lang="fr-FR" dirty="0"/>
              <a:t>nformatique </a:t>
            </a:r>
            <a:r>
              <a:rPr lang="fr-FR" dirty="0" err="1">
                <a:solidFill>
                  <a:srgbClr val="FF0000"/>
                </a:solidFill>
              </a:rPr>
              <a:t>G</a:t>
            </a:r>
            <a:r>
              <a:rPr lang="fr-FR" dirty="0" err="1"/>
              <a:t>ennois</a:t>
            </a:r>
            <a:endParaRPr lang="fr-FR" dirty="0"/>
          </a:p>
        </p:txBody>
      </p:sp>
      <p:sp>
        <p:nvSpPr>
          <p:cNvPr id="4" name="Sous-titre 3"/>
          <p:cNvSpPr>
            <a:spLocks noGrp="1"/>
          </p:cNvSpPr>
          <p:nvPr>
            <p:ph type="subTitle" idx="1"/>
          </p:nvPr>
        </p:nvSpPr>
        <p:spPr>
          <a:xfrm>
            <a:off x="1847528" y="4077072"/>
            <a:ext cx="8229600" cy="1219200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3600" dirty="0"/>
              <a:t>Atelier – Smartphone – Partie 1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645025"/>
            <a:ext cx="2956816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F0937-A771-6305-45E4-CF7BCBAB8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030D849D-B1ED-63F0-8369-84215DFA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fr-FR" sz="3200" b="1" dirty="0">
                <a:latin typeface="Montserrat" panose="00000500000000000000" pitchFamily="2" charset="0"/>
              </a:rPr>
            </a:br>
            <a:r>
              <a:rPr lang="fr-FR" sz="3200" b="1" dirty="0">
                <a:latin typeface="Montserrat" panose="00000500000000000000" pitchFamily="2" charset="0"/>
              </a:rPr>
              <a:t>Sauvegarder et restaurer les données</a:t>
            </a:r>
            <a:br>
              <a:rPr lang="fr-FR" sz="3200" b="1" dirty="0">
                <a:latin typeface="Montserrat" panose="00000500000000000000" pitchFamily="2" charset="0"/>
              </a:rPr>
            </a:br>
            <a:endParaRPr lang="fr-FR" sz="4800" dirty="0"/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949512C2-DD7B-312D-AA1D-3EEE3F6C2696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3E9655-9BBD-2559-F3EE-F44A37899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3" y="751960"/>
            <a:ext cx="3292125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64FF2-F5B7-9DE3-13D4-5581D3878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BBDB0008-15EC-B416-FE26-A2FA507D3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fr-FR" sz="3200" b="1" dirty="0">
                <a:latin typeface="Montserrat" panose="00000500000000000000" pitchFamily="2" charset="0"/>
              </a:rPr>
            </a:br>
            <a:r>
              <a:rPr lang="fr-FR" sz="3200" b="1" dirty="0">
                <a:latin typeface="Montserrat" panose="00000500000000000000" pitchFamily="2" charset="0"/>
              </a:rPr>
              <a:t>Sauvegarder et restaurer les données</a:t>
            </a:r>
            <a:br>
              <a:rPr lang="fr-FR" sz="3200" b="1" dirty="0">
                <a:latin typeface="Montserrat" panose="00000500000000000000" pitchFamily="2" charset="0"/>
              </a:rPr>
            </a:br>
            <a:endParaRPr lang="fr-FR" sz="4800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B0891B0-5CC2-101A-5187-AC6EE4797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76537"/>
            <a:ext cx="11809312" cy="5492823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333333"/>
                </a:solidFill>
              </a:rPr>
              <a:t>Appuyer sur « Appareil mobile » ou « Ordinateur » en fonction ou l’on souhaite faire la sauvegarde</a:t>
            </a:r>
          </a:p>
          <a:p>
            <a:pPr algn="l"/>
            <a:endParaRPr lang="fr-FR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r-FR" dirty="0">
                <a:solidFill>
                  <a:srgbClr val="333333"/>
                </a:solidFill>
              </a:rPr>
              <a:t>Voici les éléments qui seront sauvegarder</a:t>
            </a:r>
            <a:endParaRPr lang="fr-FR" b="0" i="0" dirty="0">
              <a:solidFill>
                <a:srgbClr val="1F1F1F"/>
              </a:solidFill>
              <a:effectLst/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762B6CF4-3F1C-FFE8-BCC6-154E2CE7FE2D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630CF8-E0CF-CD67-9036-4A8E9B71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2155818"/>
            <a:ext cx="2448272" cy="448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6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25BD2-09B2-63C4-7669-1F65AFCCC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6179CCC2-542F-68D3-0A83-75F3A7D5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fr-FR" sz="3200" b="1" dirty="0">
                <a:latin typeface="Montserrat" panose="00000500000000000000" pitchFamily="2" charset="0"/>
              </a:rPr>
            </a:br>
            <a:r>
              <a:rPr lang="fr-FR" sz="3200" b="1" dirty="0">
                <a:latin typeface="Montserrat" panose="00000500000000000000" pitchFamily="2" charset="0"/>
              </a:rPr>
              <a:t>Sauvegarder et restaurer les données</a:t>
            </a:r>
            <a:br>
              <a:rPr lang="fr-FR" sz="3200" b="1" dirty="0">
                <a:latin typeface="Montserrat" panose="00000500000000000000" pitchFamily="2" charset="0"/>
              </a:rPr>
            </a:br>
            <a:endParaRPr lang="fr-FR" sz="4800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CEA5585-95A8-3C99-2E25-7EB31636E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76537"/>
            <a:ext cx="11809312" cy="5492823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333333"/>
                </a:solidFill>
              </a:rPr>
              <a:t>Il vous restera plus qu’a appuyer sur « Sauvegarder »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r>
              <a:rPr lang="fr-FR" dirty="0">
                <a:solidFill>
                  <a:srgbClr val="333333"/>
                </a:solidFill>
              </a:rPr>
              <a:t>La sauvegarde est en cours </a:t>
            </a:r>
            <a:endParaRPr lang="fr-FR" b="0" i="0" dirty="0">
              <a:solidFill>
                <a:srgbClr val="1F1F1F"/>
              </a:solidFill>
              <a:effectLst/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3DFEB585-4FCB-F386-5677-99D1E452840D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7125D7-F4B1-7276-A89E-994F8043C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772816"/>
            <a:ext cx="4176464" cy="10119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32A6BD5-4EED-AD9F-08BC-DB4527779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3922948"/>
            <a:ext cx="4104456" cy="12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8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31FCC-969E-6D40-B4C6-4F017A54D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8A3D6FE8-FE96-C7BB-B15C-F9B78698F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fr-FR" sz="3200" b="1" dirty="0">
                <a:latin typeface="Montserrat" panose="00000500000000000000" pitchFamily="2" charset="0"/>
              </a:rPr>
            </a:br>
            <a:r>
              <a:rPr lang="fr-FR" sz="3200" b="1" dirty="0">
                <a:latin typeface="Montserrat" panose="00000500000000000000" pitchFamily="2" charset="0"/>
              </a:rPr>
              <a:t>Sauvegarder et restaurer les données</a:t>
            </a:r>
            <a:br>
              <a:rPr lang="fr-FR" sz="3200" b="1" dirty="0">
                <a:latin typeface="Montserrat" panose="00000500000000000000" pitchFamily="2" charset="0"/>
              </a:rPr>
            </a:br>
            <a:endParaRPr lang="fr-FR" sz="4800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E71A29F-8CE3-4503-32DA-5809BF3BC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76537"/>
            <a:ext cx="11809312" cy="5492823"/>
          </a:xfrm>
        </p:spPr>
        <p:txBody>
          <a:bodyPr>
            <a:normAutofit/>
          </a:bodyPr>
          <a:lstStyle/>
          <a:p>
            <a:pPr algn="l"/>
            <a:r>
              <a:rPr lang="fr-FR" b="0" i="0" dirty="0">
                <a:solidFill>
                  <a:srgbClr val="333333"/>
                </a:solidFill>
                <a:effectLst/>
              </a:rPr>
              <a:t>Si vous souhaitez restaurer votre sauvegarde, il vous suffira de cliquer sur l’onglet « Restaurer »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b="0" i="0" dirty="0">
              <a:solidFill>
                <a:srgbClr val="333333"/>
              </a:solidFill>
              <a:effectLst/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r-FR" dirty="0">
                <a:solidFill>
                  <a:srgbClr val="333333"/>
                </a:solidFill>
              </a:rPr>
              <a:t>Et suivre les indications indiquées</a:t>
            </a:r>
            <a:endParaRPr lang="fr-FR" b="0" i="0" dirty="0">
              <a:solidFill>
                <a:srgbClr val="333333"/>
              </a:solidFill>
              <a:effectLst/>
            </a:endParaRPr>
          </a:p>
          <a:p>
            <a:pPr algn="l"/>
            <a:endParaRPr lang="fr-FR" b="0" i="0" dirty="0">
              <a:solidFill>
                <a:srgbClr val="1F1F1F"/>
              </a:solidFill>
              <a:effectLst/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016643D8-63EE-A50B-2938-675998B5165A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FB17BC-BE40-3CC2-CC6F-3C4BF0840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154481"/>
            <a:ext cx="2880320" cy="13192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923C7C-CA13-1BB8-22DF-A696BF63EED8}"/>
              </a:ext>
            </a:extLst>
          </p:cNvPr>
          <p:cNvSpPr/>
          <p:nvPr/>
        </p:nvSpPr>
        <p:spPr>
          <a:xfrm>
            <a:off x="4727848" y="2852936"/>
            <a:ext cx="93610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E2F5B-B5A0-281E-844D-455FD932C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F24A977B-71A0-2F5E-6D61-1A0EF6D6C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fr-FR" sz="3200" b="1" dirty="0">
                <a:latin typeface="Montserrat" panose="00000500000000000000" pitchFamily="2" charset="0"/>
              </a:rPr>
            </a:br>
            <a:br>
              <a:rPr lang="fr-FR" sz="3200" b="1" dirty="0">
                <a:latin typeface="Montserrat" panose="00000500000000000000" pitchFamily="2" charset="0"/>
              </a:rPr>
            </a:br>
            <a:r>
              <a:rPr lang="fr-FR" sz="3200" b="1" dirty="0">
                <a:latin typeface="Montserrat" panose="00000500000000000000" pitchFamily="2" charset="0"/>
              </a:rPr>
              <a:t>Réinitialiser un appareil Android</a:t>
            </a:r>
            <a:br>
              <a:rPr lang="fr-FR" sz="1800" b="1" dirty="0"/>
            </a:br>
            <a:br>
              <a:rPr lang="fr-FR" sz="3200" b="1" dirty="0">
                <a:latin typeface="Montserrat" panose="00000500000000000000" pitchFamily="2" charset="0"/>
              </a:rPr>
            </a:br>
            <a:endParaRPr lang="fr-FR" sz="4800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0931C2D-9D34-48FD-F83F-A82EDC75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76537"/>
            <a:ext cx="11809312" cy="5492823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333333"/>
                </a:solidFill>
              </a:rPr>
              <a:t>Rétablir les paramètres d’usine supprime l’ensemble des paramètres que vous avez configurés sur votre smartphone, ainsi que tous les comptes et autres personnalisations. </a:t>
            </a:r>
          </a:p>
          <a:p>
            <a:pPr algn="l"/>
            <a:r>
              <a:rPr lang="fr-FR" dirty="0">
                <a:solidFill>
                  <a:srgbClr val="333333"/>
                </a:solidFill>
              </a:rPr>
              <a:t>Vous vous retrouvez ainsi avec votre smartphone dans l’état où il était lors de son achat. </a:t>
            </a:r>
          </a:p>
          <a:p>
            <a:pPr algn="l"/>
            <a:r>
              <a:rPr lang="fr-FR" dirty="0">
                <a:solidFill>
                  <a:srgbClr val="333333"/>
                </a:solidFill>
              </a:rPr>
              <a:t>Réinitialiser son téléphone de la sorte est généralement utile et très fortement conseillé lorsqu’on souhaite le revendre ou encore l’offrir à un proche.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r>
              <a:rPr lang="fr-FR" b="1" dirty="0">
                <a:solidFill>
                  <a:srgbClr val="333333"/>
                </a:solidFill>
              </a:rPr>
              <a:t>Pensez à faire une sauvegarde avant !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FD6E6D2F-131F-3B99-343F-8D3508EA6D5F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99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0D828-43A2-A9B6-99CC-853C8110E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612CAD60-DD9D-38F8-398E-7F98AF5B9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fr-FR" sz="3200" b="1" dirty="0">
                <a:latin typeface="Montserrat" panose="00000500000000000000" pitchFamily="2" charset="0"/>
              </a:rPr>
            </a:br>
            <a:br>
              <a:rPr lang="fr-FR" sz="3200" b="1" dirty="0">
                <a:latin typeface="Montserrat" panose="00000500000000000000" pitchFamily="2" charset="0"/>
              </a:rPr>
            </a:br>
            <a:r>
              <a:rPr lang="fr-FR" sz="3200" b="1" dirty="0">
                <a:latin typeface="Montserrat" panose="00000500000000000000" pitchFamily="2" charset="0"/>
              </a:rPr>
              <a:t>Réinitialiser un appareil Android</a:t>
            </a:r>
            <a:br>
              <a:rPr lang="fr-FR" sz="1800" b="1" dirty="0"/>
            </a:br>
            <a:br>
              <a:rPr lang="fr-FR" sz="3200" b="1" dirty="0">
                <a:latin typeface="Montserrat" panose="00000500000000000000" pitchFamily="2" charset="0"/>
              </a:rPr>
            </a:br>
            <a:endParaRPr lang="fr-FR" sz="4800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FF7B5C6-A7E7-8F3C-1DC8-24F34E8DF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76537"/>
            <a:ext cx="11809312" cy="5492823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333333"/>
                </a:solidFill>
              </a:rPr>
              <a:t>Ce n’est finalement pas très compliqué. Il suffit de :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lvl="1"/>
            <a:r>
              <a:rPr lang="fr-FR" dirty="0">
                <a:solidFill>
                  <a:srgbClr val="333333"/>
                </a:solidFill>
              </a:rPr>
              <a:t>Ouvrir l’application « Paramètres »</a:t>
            </a:r>
          </a:p>
          <a:p>
            <a:pPr lvl="1"/>
            <a:r>
              <a:rPr lang="fr-FR" dirty="0">
                <a:solidFill>
                  <a:srgbClr val="333333"/>
                </a:solidFill>
              </a:rPr>
              <a:t>Dans la barre de recherche, tapez « réinitialisation »</a:t>
            </a:r>
          </a:p>
          <a:p>
            <a:pPr lvl="1"/>
            <a:r>
              <a:rPr lang="fr-FR" dirty="0">
                <a:solidFill>
                  <a:srgbClr val="333333"/>
                </a:solidFill>
              </a:rPr>
              <a:t>Cliquez sur « réinitialisation d’usine) » ou « Réinitialiser le téléphone »</a:t>
            </a:r>
          </a:p>
          <a:p>
            <a:pPr lvl="1"/>
            <a:r>
              <a:rPr lang="fr-FR" dirty="0">
                <a:solidFill>
                  <a:srgbClr val="333333"/>
                </a:solidFill>
              </a:rPr>
              <a:t>Une liste de tous ce qui va être supprimé, déroulez vers le bas</a:t>
            </a:r>
          </a:p>
          <a:p>
            <a:pPr lvl="1"/>
            <a:r>
              <a:rPr lang="fr-FR" dirty="0">
                <a:solidFill>
                  <a:srgbClr val="333333"/>
                </a:solidFill>
              </a:rPr>
              <a:t>Cliquez sur « Restaurer valeurs d’usine » ou « supprimer toutes les données »</a:t>
            </a:r>
          </a:p>
          <a:p>
            <a:pPr lvl="1"/>
            <a:endParaRPr lang="fr-FR" dirty="0">
              <a:solidFill>
                <a:srgbClr val="333333"/>
              </a:solidFill>
            </a:endParaRPr>
          </a:p>
          <a:p>
            <a:pPr lvl="1"/>
            <a:endParaRPr lang="fr-FR" dirty="0">
              <a:solidFill>
                <a:srgbClr val="333333"/>
              </a:solidFill>
            </a:endParaRPr>
          </a:p>
          <a:p>
            <a:pPr lvl="1"/>
            <a:r>
              <a:rPr lang="fr-FR" dirty="0">
                <a:solidFill>
                  <a:srgbClr val="333333"/>
                </a:solidFill>
              </a:rPr>
              <a:t>Après un moment, le téléphone sera comme neuf !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E6B16D18-FF24-E0B3-3F52-3622A1F658E6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25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5B0A5-8FE4-F33E-34EC-B1A827E85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CC10F79B-2523-09C8-8E69-506FC893A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fr-FR" sz="3200" b="1" dirty="0">
                <a:latin typeface="Montserrat" panose="00000500000000000000" pitchFamily="2" charset="0"/>
              </a:rPr>
            </a:br>
            <a:br>
              <a:rPr lang="fr-FR" sz="3200" b="1" dirty="0">
                <a:latin typeface="Montserrat" panose="00000500000000000000" pitchFamily="2" charset="0"/>
              </a:rPr>
            </a:br>
            <a:r>
              <a:rPr lang="fr-FR" sz="3200" b="1" dirty="0">
                <a:latin typeface="Montserrat" panose="00000500000000000000" pitchFamily="2" charset="0"/>
              </a:rPr>
              <a:t>Réinitialiser un appareil Android</a:t>
            </a:r>
            <a:br>
              <a:rPr lang="fr-FR" sz="1800" b="1" dirty="0"/>
            </a:br>
            <a:br>
              <a:rPr lang="fr-FR" sz="3200" b="1" dirty="0">
                <a:latin typeface="Montserrat" panose="00000500000000000000" pitchFamily="2" charset="0"/>
              </a:rPr>
            </a:br>
            <a:endParaRPr lang="fr-FR" sz="4800" dirty="0"/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787541FB-EEA5-47F3-A7BC-07E62C5B3515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D6321A-3657-EAD9-0389-4401E9167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9" y="1517526"/>
            <a:ext cx="4725968" cy="36396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4B3CD9-FCF1-3628-CCD9-EB710EA3A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630" y="980729"/>
            <a:ext cx="2598499" cy="52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FD608-801E-722E-1603-7537C7B72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4542806A-2D21-0F65-4487-5E60248F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/>
          </a:bodyPr>
          <a:lstStyle/>
          <a:p>
            <a:pPr algn="ctr"/>
            <a:r>
              <a:rPr lang="fr-FR" sz="3200" b="1" dirty="0">
                <a:latin typeface="Montserrat" panose="00000500000000000000" pitchFamily="2" charset="0"/>
              </a:rPr>
              <a:t>Faire une capture d’écran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C57AB89-EE17-83D6-D42F-D0F95E5DA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76537"/>
            <a:ext cx="11809312" cy="5492823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333333"/>
                </a:solidFill>
              </a:rPr>
              <a:t>La méthode décrite ci-après est celle qui fonctionne pour la très grande majorité des smartphones.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r>
              <a:rPr lang="fr-FR" dirty="0">
                <a:solidFill>
                  <a:srgbClr val="333333"/>
                </a:solidFill>
              </a:rPr>
              <a:t>Pour réaliser une capture d’écran, vous devez appuyer simultanément sur les boutons physiques Marche/Arrêt et Volume du bas placés sur la tranche du téléphone. 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r>
              <a:rPr lang="fr-FR" dirty="0">
                <a:solidFill>
                  <a:srgbClr val="333333"/>
                </a:solidFill>
              </a:rPr>
              <a:t>Sur certains modèles, il vous faudra maintenir enfoncé pendant un peu plus d’une seconde. Sur d’autres, la capture est instantanément réalisée.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r>
              <a:rPr lang="fr-FR" dirty="0">
                <a:solidFill>
                  <a:srgbClr val="333333"/>
                </a:solidFill>
              </a:rPr>
              <a:t>L’image que vous venez de capturer se retrouve alors dans votre Galerie photo, au sein d’un dossier « Captures d’écran » spécialement dédié.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0AEF3C98-AD7F-7ECF-A9BC-0A754F92668E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52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933A7-ACA3-7C2B-3BDA-03AC8C105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70AD8D59-B5CD-2EB2-41E6-EFA339E4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/>
          </a:bodyPr>
          <a:lstStyle/>
          <a:p>
            <a:pPr algn="ctr">
              <a:spcAft>
                <a:spcPts val="1500"/>
              </a:spcAft>
            </a:pPr>
            <a:r>
              <a:rPr lang="fr-FR" sz="3200" b="1" dirty="0">
                <a:latin typeface="Montserrat" panose="00000500000000000000" pitchFamily="2" charset="0"/>
              </a:rPr>
              <a:t>Bloquer un numéro de téléphone indésirable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43CD4A3-47E4-DF18-C84C-050F5C2C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76537"/>
            <a:ext cx="11809312" cy="5492823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333333"/>
                </a:solidFill>
              </a:rPr>
              <a:t>Pour bloquer un appel entrant que vous jugez inopportun, Android propose une solution de liste noire très simple et qui ne vous prendra que quelques secondes à mettre en place. Vous pouvez bloquer les numéros de votre choix et, dans un souci de tranquillité, bloquer d’office tous les numéros inconnus tant appréciés des démarcheurs ou harceleurs.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r>
              <a:rPr lang="fr-FR" dirty="0">
                <a:solidFill>
                  <a:srgbClr val="333333"/>
                </a:solidFill>
              </a:rPr>
              <a:t>La démarche est ici présentée sur un </a:t>
            </a:r>
            <a:r>
              <a:rPr lang="fr-FR" dirty="0" err="1">
                <a:solidFill>
                  <a:srgbClr val="333333"/>
                </a:solidFill>
              </a:rPr>
              <a:t>Xaomi</a:t>
            </a:r>
            <a:r>
              <a:rPr lang="fr-FR" dirty="0">
                <a:solidFill>
                  <a:srgbClr val="333333"/>
                </a:solidFill>
              </a:rPr>
              <a:t> (mon super téléphone ☻), mais pour bloquer un numéro de téléphone depuis un smartphone Samsung, </a:t>
            </a:r>
            <a:r>
              <a:rPr lang="fr-FR" dirty="0" err="1">
                <a:solidFill>
                  <a:srgbClr val="333333"/>
                </a:solidFill>
              </a:rPr>
              <a:t>Oppo</a:t>
            </a:r>
            <a:r>
              <a:rPr lang="fr-FR" dirty="0">
                <a:solidFill>
                  <a:srgbClr val="333333"/>
                </a:solidFill>
              </a:rPr>
              <a:t>, Sony ou toute autre marque, la procédure est généralement similaire, voire identique.</a:t>
            </a:r>
          </a:p>
          <a:p>
            <a:pPr marL="0" indent="0">
              <a:buNone/>
            </a:pPr>
            <a:br>
              <a:rPr lang="fr-FR" dirty="0"/>
            </a:br>
            <a:endParaRPr lang="fr-FR" b="0" i="0" dirty="0">
              <a:solidFill>
                <a:srgbClr val="1F1F1F"/>
              </a:solidFill>
              <a:effectLst/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95E0A220-9364-7B78-1243-9F58ED3DA981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15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C9F40-A743-BF48-DA11-577543CF2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B84D9867-104F-B7AB-26F8-B73DDDC6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/>
          </a:bodyPr>
          <a:lstStyle/>
          <a:p>
            <a:pPr algn="ctr">
              <a:spcAft>
                <a:spcPts val="1500"/>
              </a:spcAft>
            </a:pPr>
            <a:r>
              <a:rPr lang="fr-FR" sz="3200" b="1" dirty="0">
                <a:latin typeface="Montserrat" panose="00000500000000000000" pitchFamily="2" charset="0"/>
              </a:rPr>
              <a:t>Bloquer un numéro de téléphone indésirable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AB63896-8D20-34BC-26C3-C29B80B06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76537"/>
            <a:ext cx="11809312" cy="5492823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</a:rPr>
              <a:t>Lancez l’appli « Téléphone » et sélectionnez l’onglet « Récents 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</a:rPr>
              <a:t>Sélectionnez le numéro que vous désirez bloquer.</a:t>
            </a:r>
          </a:p>
          <a:p>
            <a:pPr marL="0" indent="0">
              <a:buNone/>
            </a:pPr>
            <a:br>
              <a:rPr lang="fr-FR" dirty="0"/>
            </a:br>
            <a:endParaRPr lang="fr-FR" b="0" i="0" dirty="0">
              <a:solidFill>
                <a:srgbClr val="1F1F1F"/>
              </a:solidFill>
              <a:effectLst/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D59F2EE1-7033-99E0-CE37-3D176EC58586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B527F0-A7C5-943A-0947-F5E36F1CB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2204865"/>
            <a:ext cx="2313186" cy="43934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4DEDAA-7D09-4468-8337-4313C97F2EB0}"/>
              </a:ext>
            </a:extLst>
          </p:cNvPr>
          <p:cNvSpPr/>
          <p:nvPr/>
        </p:nvSpPr>
        <p:spPr>
          <a:xfrm>
            <a:off x="4079776" y="2852936"/>
            <a:ext cx="2313186" cy="12961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A76F3C-308C-670D-A14A-D6BE839332AA}"/>
              </a:ext>
            </a:extLst>
          </p:cNvPr>
          <p:cNvSpPr/>
          <p:nvPr/>
        </p:nvSpPr>
        <p:spPr>
          <a:xfrm>
            <a:off x="4079776" y="4844500"/>
            <a:ext cx="2232248" cy="12961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454002-476E-BFDE-E8F9-1B085935D9BE}"/>
              </a:ext>
            </a:extLst>
          </p:cNvPr>
          <p:cNvSpPr/>
          <p:nvPr/>
        </p:nvSpPr>
        <p:spPr>
          <a:xfrm>
            <a:off x="4655840" y="6140645"/>
            <a:ext cx="576064" cy="4576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06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1B617-78C3-DA6D-4C25-7D990D9F6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C02E9844-0743-4A70-7F59-A192CD698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fr-FR" sz="4800" b="1" dirty="0"/>
              <a:t>Sommaire</a:t>
            </a:r>
            <a:endParaRPr lang="fr-FR" sz="4800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B82C416-A564-A2A4-6387-69E487B16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" y="2132857"/>
            <a:ext cx="11809312" cy="3044551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Désinstaller une application</a:t>
            </a:r>
          </a:p>
          <a:p>
            <a:pPr algn="ctr"/>
            <a:r>
              <a:rPr lang="fr-FR" b="1" dirty="0"/>
              <a:t>Sauvegarder et restaurer les données</a:t>
            </a:r>
          </a:p>
          <a:p>
            <a:pPr algn="ctr"/>
            <a:r>
              <a:rPr lang="fr-FR" b="1" dirty="0"/>
              <a:t>Réinitialiser un appareil Android</a:t>
            </a:r>
          </a:p>
          <a:p>
            <a:pPr algn="ctr"/>
            <a:r>
              <a:rPr lang="fr-FR" b="1" dirty="0"/>
              <a:t>Faire une capture d’écran</a:t>
            </a:r>
          </a:p>
          <a:p>
            <a:pPr algn="ctr"/>
            <a:r>
              <a:rPr lang="fr-FR" b="1" dirty="0"/>
              <a:t>Bloquer un numéro de téléphone indésirable</a:t>
            </a:r>
            <a:br>
              <a:rPr lang="fr-FR" b="1" dirty="0"/>
            </a:br>
            <a:endParaRPr lang="fr-FR" b="1" dirty="0"/>
          </a:p>
          <a:p>
            <a:pPr algn="ctr"/>
            <a:endParaRPr lang="fr-FR" b="1" i="0" dirty="0">
              <a:effectLst/>
              <a:latin typeface="Montserrat" panose="00000500000000000000" pitchFamily="2" charset="0"/>
            </a:endParaRPr>
          </a:p>
          <a:p>
            <a:pPr algn="ctr">
              <a:spcAft>
                <a:spcPts val="1500"/>
              </a:spcAft>
            </a:pPr>
            <a:endParaRPr lang="fr-FR" b="1" i="0" dirty="0">
              <a:effectLst/>
            </a:endParaRPr>
          </a:p>
          <a:p>
            <a:pPr algn="ctr">
              <a:spcAft>
                <a:spcPts val="1500"/>
              </a:spcAft>
            </a:pPr>
            <a:endParaRPr lang="fr-FR" b="1" i="0" dirty="0">
              <a:effectLst/>
            </a:endParaRPr>
          </a:p>
          <a:p>
            <a:pPr algn="ctr">
              <a:spcAft>
                <a:spcPts val="1500"/>
              </a:spcAft>
            </a:pPr>
            <a:endParaRPr lang="fr-FR" b="1" i="0" dirty="0">
              <a:effectLst/>
            </a:endParaRPr>
          </a:p>
          <a:p>
            <a:pPr algn="ctr">
              <a:spcAft>
                <a:spcPts val="1500"/>
              </a:spcAft>
            </a:pPr>
            <a:endParaRPr lang="fr-FR" b="1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143AAA70-9D3F-954E-D850-1A280D81E7D3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1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15C4F-678E-1E6D-C33B-DD285506F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CED81AF2-90EB-83D9-D2C1-E1ABF5ABC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/>
          </a:bodyPr>
          <a:lstStyle/>
          <a:p>
            <a:pPr algn="ctr">
              <a:spcAft>
                <a:spcPts val="1500"/>
              </a:spcAft>
            </a:pPr>
            <a:r>
              <a:rPr lang="fr-FR" sz="3200" b="1" dirty="0">
                <a:latin typeface="Montserrat" panose="00000500000000000000" pitchFamily="2" charset="0"/>
              </a:rPr>
              <a:t>Bloquer un numéro de téléphone indésirable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8A1ED94-F8F2-C483-3B2B-877C5C698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76537"/>
            <a:ext cx="11809312" cy="5492823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333333"/>
                </a:solidFill>
              </a:rPr>
              <a:t>Appuyer ensuite sur l’icone de l’appelant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r>
              <a:rPr lang="fr-FR" dirty="0">
                <a:solidFill>
                  <a:srgbClr val="333333"/>
                </a:solidFill>
              </a:rPr>
              <a:t>Appuyer sur « Bloquer  des numéros» </a:t>
            </a:r>
            <a:br>
              <a:rPr lang="fr-FR" dirty="0"/>
            </a:br>
            <a:endParaRPr lang="fr-FR" b="0" i="0" dirty="0">
              <a:solidFill>
                <a:srgbClr val="1F1F1F"/>
              </a:solidFill>
              <a:effectLst/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60E7EEEF-9AEC-A472-87C0-9CF0C055B3B4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834ED5-3169-1D4A-DF14-093BF4C46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1019910"/>
            <a:ext cx="3139712" cy="7620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743772-C7B9-00D8-D64E-6B8F2578620E}"/>
              </a:ext>
            </a:extLst>
          </p:cNvPr>
          <p:cNvSpPr/>
          <p:nvPr/>
        </p:nvSpPr>
        <p:spPr>
          <a:xfrm>
            <a:off x="7176120" y="1124744"/>
            <a:ext cx="504056" cy="692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9DB2833-F8EF-46B1-F922-3719468DF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7" y="3217201"/>
            <a:ext cx="3246401" cy="34521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D18058-A6A6-38F1-CC8B-01FEC5AC2E9B}"/>
              </a:ext>
            </a:extLst>
          </p:cNvPr>
          <p:cNvSpPr/>
          <p:nvPr/>
        </p:nvSpPr>
        <p:spPr>
          <a:xfrm>
            <a:off x="3143672" y="6165304"/>
            <a:ext cx="2592288" cy="692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8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16229-1066-A52D-B810-03A09DFC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98283A8A-68BC-E5C8-F8CC-07D986F3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/>
          </a:bodyPr>
          <a:lstStyle/>
          <a:p>
            <a:pPr algn="ctr">
              <a:spcAft>
                <a:spcPts val="1500"/>
              </a:spcAft>
            </a:pPr>
            <a:r>
              <a:rPr lang="fr-FR" sz="3200" b="1" dirty="0">
                <a:latin typeface="Montserrat" panose="00000500000000000000" pitchFamily="2" charset="0"/>
              </a:rPr>
              <a:t>Bloquer un numéro de téléphone indésirable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66A4335-F6CC-0C76-0356-60BF44938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76537"/>
            <a:ext cx="11809312" cy="5492823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333333"/>
                </a:solidFill>
              </a:rPr>
              <a:t>Une nouvelle fenêtre s’ouvre et appuyer de nouveau sur « Bloquer »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r>
              <a:rPr lang="fr-FR" dirty="0">
                <a:solidFill>
                  <a:srgbClr val="333333"/>
                </a:solidFill>
              </a:rPr>
              <a:t>Le numéro est bloqué, si la personne vous rappelle, elle sera dirigée automatiquement sur votre répondeur.</a:t>
            </a:r>
            <a:br>
              <a:rPr lang="fr-FR" dirty="0"/>
            </a:br>
            <a:endParaRPr lang="fr-FR" b="0" i="0" dirty="0">
              <a:solidFill>
                <a:srgbClr val="1F1F1F"/>
              </a:solidFill>
              <a:effectLst/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4D262DF0-2C2E-E7A7-916E-08FE80EC48F6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1A3C87-10A1-BC6F-968C-5580C0EDF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1822982"/>
            <a:ext cx="2682472" cy="24919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6605DC-22BF-F1E7-693E-A0189E4CC822}"/>
              </a:ext>
            </a:extLst>
          </p:cNvPr>
          <p:cNvSpPr/>
          <p:nvPr/>
        </p:nvSpPr>
        <p:spPr>
          <a:xfrm>
            <a:off x="5951984" y="3861048"/>
            <a:ext cx="864096" cy="453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04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387F5-6926-B38B-3276-A643041E1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81DE94E6-4D6F-CFEB-31F7-8A601917B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/>
          </a:bodyPr>
          <a:lstStyle/>
          <a:p>
            <a:pPr algn="ctr">
              <a:spcAft>
                <a:spcPts val="1500"/>
              </a:spcAft>
            </a:pPr>
            <a:r>
              <a:rPr lang="fr-FR" sz="3200" b="1" dirty="0">
                <a:latin typeface="Montserrat" panose="00000500000000000000" pitchFamily="2" charset="0"/>
              </a:rPr>
              <a:t>Bloquer un numéro de téléphone indésirable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A2914AA-0FF4-0958-80D2-BD4CF24DA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76537"/>
            <a:ext cx="11809312" cy="5492823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333333"/>
                </a:solidFill>
              </a:rPr>
              <a:t>Vous pouvez ajouter manuellement des numéros à bloquer.</a:t>
            </a:r>
          </a:p>
          <a:p>
            <a:pPr algn="l"/>
            <a:r>
              <a:rPr lang="fr-FR" dirty="0">
                <a:solidFill>
                  <a:srgbClr val="333333"/>
                </a:solidFill>
              </a:rPr>
              <a:t>Pour cela, retourner sur l’onglets « Récents » et appuyer sur les 3 petits points en haut à droite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r>
              <a:rPr lang="fr-FR" dirty="0">
                <a:solidFill>
                  <a:srgbClr val="333333"/>
                </a:solidFill>
              </a:rPr>
              <a:t>Ensuite, appuyer sur « Paramètres »</a:t>
            </a:r>
            <a:br>
              <a:rPr lang="fr-FR" dirty="0"/>
            </a:br>
            <a:endParaRPr lang="fr-FR" b="0" i="0" dirty="0">
              <a:solidFill>
                <a:srgbClr val="1F1F1F"/>
              </a:solidFill>
              <a:effectLst/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60CA8481-05F4-66CF-0E00-FB546BB427FC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5214B2-DB1F-7615-C71A-DF254D666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5" y="2680307"/>
            <a:ext cx="3055885" cy="7773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18720D-E876-CC0A-1D8F-0FCECBD04C77}"/>
              </a:ext>
            </a:extLst>
          </p:cNvPr>
          <p:cNvSpPr/>
          <p:nvPr/>
        </p:nvSpPr>
        <p:spPr>
          <a:xfrm>
            <a:off x="4511824" y="2708920"/>
            <a:ext cx="43204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8C8C198-940C-D18E-DEFE-62706FE89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689" y="4782629"/>
            <a:ext cx="3086367" cy="13488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C1772D-5497-4161-7B9D-AA75187C5868}"/>
              </a:ext>
            </a:extLst>
          </p:cNvPr>
          <p:cNvSpPr/>
          <p:nvPr/>
        </p:nvSpPr>
        <p:spPr>
          <a:xfrm>
            <a:off x="3379085" y="5715625"/>
            <a:ext cx="1348763" cy="415860"/>
          </a:xfrm>
          <a:prstGeom prst="rect">
            <a:avLst/>
          </a:prstGeom>
          <a:solidFill>
            <a:srgbClr val="21212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0746B-DE9A-847D-6C2E-F4A0EF17E03F}"/>
              </a:ext>
            </a:extLst>
          </p:cNvPr>
          <p:cNvSpPr/>
          <p:nvPr/>
        </p:nvSpPr>
        <p:spPr>
          <a:xfrm>
            <a:off x="4727847" y="5293685"/>
            <a:ext cx="936105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56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0CA74-324B-3A8A-90DD-7A4289865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8BBFF98E-4619-4F14-E9FE-8B07418EC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/>
          </a:bodyPr>
          <a:lstStyle/>
          <a:p>
            <a:pPr algn="ctr">
              <a:spcAft>
                <a:spcPts val="1500"/>
              </a:spcAft>
            </a:pPr>
            <a:r>
              <a:rPr lang="fr-FR" sz="3200" b="1" dirty="0">
                <a:latin typeface="Montserrat" panose="00000500000000000000" pitchFamily="2" charset="0"/>
              </a:rPr>
              <a:t>Bloquer un numéro de téléphone indésirable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859067C-8192-AC03-FB84-B7F52659C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76537"/>
            <a:ext cx="11809312" cy="5492823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333333"/>
                </a:solidFill>
              </a:rPr>
              <a:t>Appuyer ensuite sur « Numéros bloqués »</a:t>
            </a:r>
            <a:endParaRPr lang="fr-FR" b="0" i="0" dirty="0">
              <a:solidFill>
                <a:srgbClr val="1F1F1F"/>
              </a:solidFill>
              <a:effectLst/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D01F746B-5B08-ED82-4299-B020E95257E8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0E90CDE-D580-B302-0128-D9FF6C55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1659138"/>
            <a:ext cx="3185436" cy="32921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D2BE95-0021-89E9-A4C8-D8CB36597345}"/>
              </a:ext>
            </a:extLst>
          </p:cNvPr>
          <p:cNvSpPr/>
          <p:nvPr/>
        </p:nvSpPr>
        <p:spPr>
          <a:xfrm>
            <a:off x="4367808" y="4322188"/>
            <a:ext cx="1944216" cy="4421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6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1F4EE-688A-2FC1-F2BA-530355D4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7AC2ABCD-1F56-F6C4-55BA-ED4FC65D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/>
          </a:bodyPr>
          <a:lstStyle/>
          <a:p>
            <a:pPr algn="ctr">
              <a:spcAft>
                <a:spcPts val="1500"/>
              </a:spcAft>
            </a:pPr>
            <a:r>
              <a:rPr lang="fr-FR" sz="3200" b="1" dirty="0">
                <a:latin typeface="Montserrat" panose="00000500000000000000" pitchFamily="2" charset="0"/>
              </a:rPr>
              <a:t>Bloquer un numéro de téléphone indésirable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4F04EAE-826A-3D5C-6F59-2446E4DD1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76537"/>
            <a:ext cx="11809312" cy="5492823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333333"/>
                </a:solidFill>
              </a:rPr>
              <a:t>Appuyer ensuite « Ajouter un numéro »</a:t>
            </a:r>
          </a:p>
          <a:p>
            <a:pPr algn="l"/>
            <a:endParaRPr lang="fr-FR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r-FR" dirty="0">
                <a:solidFill>
                  <a:srgbClr val="333333"/>
                </a:solidFill>
              </a:rPr>
              <a:t>Vous pouvez également ajouter un début</a:t>
            </a:r>
          </a:p>
          <a:p>
            <a:pPr marL="0" indent="0">
              <a:buNone/>
            </a:pPr>
            <a:r>
              <a:rPr lang="fr-FR" dirty="0">
                <a:solidFill>
                  <a:srgbClr val="333333"/>
                </a:solidFill>
              </a:rPr>
              <a:t>de numéro (comme 0299 ou 0450)</a:t>
            </a:r>
          </a:p>
          <a:p>
            <a:pPr marL="0" indent="0">
              <a:buNone/>
            </a:pPr>
            <a:endParaRPr lang="fr-FR" b="0" i="0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r>
              <a:rPr lang="fr-FR" dirty="0">
                <a:solidFill>
                  <a:srgbClr val="333333"/>
                </a:solidFill>
              </a:rPr>
              <a:t>les appels commerciaux doivent commencer par: </a:t>
            </a:r>
          </a:p>
          <a:p>
            <a:pPr marL="0" indent="0">
              <a:buNone/>
            </a:pPr>
            <a:r>
              <a:rPr lang="fr-FR" dirty="0">
                <a:solidFill>
                  <a:srgbClr val="333333"/>
                </a:solidFill>
              </a:rPr>
              <a:t>0162, 0163, 0270, 0271, 0377, 0378, 0424, 0425, </a:t>
            </a:r>
          </a:p>
          <a:p>
            <a:pPr marL="0" indent="0">
              <a:buNone/>
            </a:pPr>
            <a:r>
              <a:rPr lang="fr-FR" dirty="0">
                <a:solidFill>
                  <a:srgbClr val="333333"/>
                </a:solidFill>
              </a:rPr>
              <a:t>0568, 0569, 0948 et 0949</a:t>
            </a:r>
          </a:p>
          <a:p>
            <a:pPr marL="0" indent="0">
              <a:buNone/>
            </a:pPr>
            <a:endParaRPr lang="fr-FR" dirty="0">
              <a:solidFill>
                <a:srgbClr val="333333"/>
              </a:solidFill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1903915D-CF0B-D4A5-2201-92BE5122DACA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E3ECBB-7F83-D6C9-DA4C-44798D285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715" y="1268760"/>
            <a:ext cx="3292125" cy="45723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3B8D08-0EF1-DE4F-E1FD-93E159C15A45}"/>
              </a:ext>
            </a:extLst>
          </p:cNvPr>
          <p:cNvSpPr/>
          <p:nvPr/>
        </p:nvSpPr>
        <p:spPr>
          <a:xfrm>
            <a:off x="8530408" y="3212976"/>
            <a:ext cx="172819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60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1C7A7-8047-DC41-8A14-1DBD45C04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A030AA9D-132B-1FE0-3A81-6FBE4DB6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/>
          </a:bodyPr>
          <a:lstStyle/>
          <a:p>
            <a:pPr algn="ctr">
              <a:spcAft>
                <a:spcPts val="1500"/>
              </a:spcAft>
            </a:pPr>
            <a:r>
              <a:rPr lang="fr-FR" sz="3200" b="1" dirty="0">
                <a:latin typeface="Montserrat" panose="00000500000000000000" pitchFamily="2" charset="0"/>
              </a:rPr>
              <a:t>Bloquer un numéro de téléphone indésirable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545CB2F-3E0A-EDE5-C2FD-B41C75268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76537"/>
            <a:ext cx="11809312" cy="5492823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333333"/>
                </a:solidFill>
              </a:rPr>
              <a:t>Je vous conseille également de bloquer les numéros inconnus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r>
              <a:rPr lang="fr-FR" dirty="0">
                <a:solidFill>
                  <a:srgbClr val="333333"/>
                </a:solidFill>
              </a:rPr>
              <a:t>Pour débloquer un numéro (si vous avez fait une erreur), il vous suffit de cliquer sur la croix à gauche ou à droite du numéro </a:t>
            </a:r>
            <a:endParaRPr lang="fr-FR" b="0" i="0" dirty="0">
              <a:solidFill>
                <a:srgbClr val="1F1F1F"/>
              </a:solidFill>
              <a:effectLst/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1120B4E8-70EF-765C-8379-211AD0953E5F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2CC32C-0ACA-F551-ABF2-D420FAD20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5" y="1772816"/>
            <a:ext cx="4277989" cy="10420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9960EA4-246A-D40D-6255-0EBDB3900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1" y="4167871"/>
            <a:ext cx="3261643" cy="22633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40C4AA-B5BD-C9B1-9FC0-53F5B6577C6E}"/>
              </a:ext>
            </a:extLst>
          </p:cNvPr>
          <p:cNvSpPr/>
          <p:nvPr/>
        </p:nvSpPr>
        <p:spPr>
          <a:xfrm>
            <a:off x="6023992" y="4221089"/>
            <a:ext cx="720080" cy="22101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7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fr-FR" sz="4800" b="1" dirty="0"/>
              <a:t>Smartphone</a:t>
            </a:r>
            <a:endParaRPr lang="fr-FR" sz="48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1344" y="1176537"/>
            <a:ext cx="11809312" cy="5492823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212121"/>
                </a:solidFill>
              </a:rPr>
              <a:t>ATTENTION :</a:t>
            </a:r>
          </a:p>
          <a:p>
            <a:pPr algn="l"/>
            <a:endParaRPr lang="fr-FR" sz="3600" b="1" dirty="0">
              <a:solidFill>
                <a:srgbClr val="212121"/>
              </a:solidFill>
            </a:endParaRPr>
          </a:p>
          <a:p>
            <a:pPr lvl="1"/>
            <a:r>
              <a:rPr lang="fr-FR" sz="3600" b="1" dirty="0">
                <a:solidFill>
                  <a:srgbClr val="212121"/>
                </a:solidFill>
              </a:rPr>
              <a:t>Les menus ou certains noms peuvent être différents suivant le modèle de téléphone et/ou de la version d’Android</a:t>
            </a:r>
            <a:endParaRPr lang="fr-FR" sz="3600" b="1" dirty="0">
              <a:solidFill>
                <a:srgbClr val="1F1F1F"/>
              </a:solidFill>
            </a:endParaRP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26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83027-3F95-DD91-2623-21BA8E739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D5F72AF0-4875-930E-B31D-82DE607B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/>
          </a:bodyPr>
          <a:lstStyle/>
          <a:p>
            <a:pPr algn="ctr"/>
            <a:r>
              <a:rPr lang="fr-FR" sz="3200" b="1" dirty="0">
                <a:latin typeface="Montserrat" panose="00000500000000000000" pitchFamily="2" charset="0"/>
              </a:rPr>
              <a:t>Désinstaller une application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0C4258E-908B-6B73-FCC4-4F6E0ABB2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76537"/>
            <a:ext cx="11809312" cy="1028328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333333"/>
                </a:solidFill>
              </a:rPr>
              <a:t>Vous pouvez désinstaller une application depuis l’application Play Store ou depuis le </a:t>
            </a:r>
            <a:r>
              <a:rPr lang="fr-FR" dirty="0">
                <a:solidFill>
                  <a:srgbClr val="33333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gestionnaire d’applications </a:t>
            </a:r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8AACE059-AAB5-B41F-E6DA-023699594FEA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7096141E-79B1-D8F7-B046-D7ABA4B8D10B}"/>
              </a:ext>
            </a:extLst>
          </p:cNvPr>
          <p:cNvSpPr txBox="1">
            <a:spLocks/>
          </p:cNvSpPr>
          <p:nvPr/>
        </p:nvSpPr>
        <p:spPr>
          <a:xfrm>
            <a:off x="1588" y="2400672"/>
            <a:ext cx="6670476" cy="4268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333333"/>
              </a:solidFill>
            </a:endParaRPr>
          </a:p>
          <a:p>
            <a:endParaRPr lang="fr-FR" dirty="0">
              <a:solidFill>
                <a:srgbClr val="333333"/>
              </a:solidFill>
            </a:endParaRPr>
          </a:p>
          <a:p>
            <a:endParaRPr lang="fr-FR" dirty="0">
              <a:solidFill>
                <a:srgbClr val="333333"/>
              </a:solidFill>
            </a:endParaRPr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0BE68000-BB54-A392-C3E0-EDC31AB2C7F1}"/>
              </a:ext>
            </a:extLst>
          </p:cNvPr>
          <p:cNvSpPr txBox="1">
            <a:spLocks/>
          </p:cNvSpPr>
          <p:nvPr/>
        </p:nvSpPr>
        <p:spPr>
          <a:xfrm>
            <a:off x="23706" y="2576737"/>
            <a:ext cx="6504343" cy="4288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333333"/>
                </a:solidFill>
              </a:rPr>
              <a:t>Lancez l’application Play Store</a:t>
            </a:r>
          </a:p>
          <a:p>
            <a:endParaRPr lang="fr-FR" dirty="0">
              <a:solidFill>
                <a:srgbClr val="333333"/>
              </a:solidFill>
            </a:endParaRPr>
          </a:p>
          <a:p>
            <a:r>
              <a:rPr lang="fr-FR" dirty="0">
                <a:solidFill>
                  <a:srgbClr val="333333"/>
                </a:solidFill>
              </a:rPr>
              <a:t>ouvrez le menu latéral gauche</a:t>
            </a:r>
          </a:p>
          <a:p>
            <a:r>
              <a:rPr lang="fr-FR" dirty="0">
                <a:solidFill>
                  <a:srgbClr val="333333"/>
                </a:solidFill>
              </a:rPr>
              <a:t>Appuyer sur « gérer les application »</a:t>
            </a:r>
          </a:p>
          <a:p>
            <a:endParaRPr lang="fr-FR" dirty="0">
              <a:solidFill>
                <a:srgbClr val="333333"/>
              </a:solidFill>
            </a:endParaRPr>
          </a:p>
          <a:p>
            <a:r>
              <a:rPr lang="fr-FR" dirty="0">
                <a:solidFill>
                  <a:srgbClr val="333333"/>
                </a:solidFill>
              </a:rPr>
              <a:t>Appuyer ensuite sur « Gérer »</a:t>
            </a:r>
          </a:p>
          <a:p>
            <a:endParaRPr lang="fr-FR" dirty="0">
              <a:solidFill>
                <a:srgbClr val="333333"/>
              </a:solidFill>
            </a:endParaRPr>
          </a:p>
          <a:p>
            <a:endParaRPr lang="fr-FR" dirty="0">
              <a:solidFill>
                <a:srgbClr val="333333"/>
              </a:solidFill>
            </a:endParaRPr>
          </a:p>
          <a:p>
            <a:endParaRPr lang="fr-FR" dirty="0">
              <a:solidFill>
                <a:srgbClr val="333333"/>
              </a:solidFill>
            </a:endParaRPr>
          </a:p>
          <a:p>
            <a:endParaRPr lang="fr-FR" dirty="0">
              <a:solidFill>
                <a:srgbClr val="333333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C4CA39C-C29E-24C0-82C5-FAEE1E4E0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539" y="2257797"/>
            <a:ext cx="1008112" cy="9250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6286E47-9D9D-1263-D0D4-F25C2FE0F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540" y="3458466"/>
            <a:ext cx="997961" cy="66114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3C6B3E2-2728-11DC-F4F2-E4774853D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761" y="4138898"/>
            <a:ext cx="2751058" cy="46486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C8D2360-BEBB-EE32-26A8-2291F8433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873" y="5094137"/>
            <a:ext cx="3063505" cy="6096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20451F9-01D2-9A59-CDF2-AE9DB353F444}"/>
              </a:ext>
            </a:extLst>
          </p:cNvPr>
          <p:cNvSpPr/>
          <p:nvPr/>
        </p:nvSpPr>
        <p:spPr>
          <a:xfrm>
            <a:off x="5591944" y="5250134"/>
            <a:ext cx="720080" cy="382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8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4D9E6-62A7-C881-56B5-8913DA286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301923C5-3B4C-E0D9-3D16-FF17D733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/>
          </a:bodyPr>
          <a:lstStyle/>
          <a:p>
            <a:pPr algn="ctr"/>
            <a:r>
              <a:rPr lang="fr-FR" sz="3200" b="1" dirty="0">
                <a:latin typeface="Montserrat" panose="00000500000000000000" pitchFamily="2" charset="0"/>
              </a:rPr>
              <a:t>Désinstaller une application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F5EB4EF-9622-3782-CAF8-4D2D8FBE7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76537"/>
            <a:ext cx="11809312" cy="5492823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333333"/>
                </a:solidFill>
              </a:rPr>
              <a:t>La liste des applications qui se trouve sur votre smartphone s’affichent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8037EFB3-8335-5E3C-A001-AC811DD595C2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6B3FB3-ACF9-6130-C1FC-363E830AD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772816"/>
            <a:ext cx="338849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4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78E4E-D9E2-1815-BB72-7856645AE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23654188-AC7B-8ED5-6B11-B50B0B59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/>
          </a:bodyPr>
          <a:lstStyle/>
          <a:p>
            <a:pPr algn="ctr"/>
            <a:r>
              <a:rPr lang="fr-FR" sz="3200" b="1" dirty="0">
                <a:latin typeface="Montserrat" panose="00000500000000000000" pitchFamily="2" charset="0"/>
              </a:rPr>
              <a:t>Désinstaller une application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32A247F-AD4B-1C5B-2CC0-6B304F6EA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76537"/>
            <a:ext cx="11809312" cy="5492823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333333"/>
                </a:solidFill>
              </a:rPr>
              <a:t>Appuyer sur l’application que vous souhaitez désinstaller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r>
              <a:rPr lang="fr-FR" dirty="0">
                <a:solidFill>
                  <a:srgbClr val="333333"/>
                </a:solidFill>
              </a:rPr>
              <a:t>Appuyer ensuite sur « Désinstaller »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r>
              <a:rPr lang="fr-FR" dirty="0">
                <a:solidFill>
                  <a:srgbClr val="333333"/>
                </a:solidFill>
              </a:rPr>
              <a:t>Votre appli est désinstallée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676D8C41-F1AE-CBC0-A93C-AC9CDDE0D9D7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2379B7-200D-AEAC-81D8-EBEC63C62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2712088"/>
            <a:ext cx="3254022" cy="16917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9C7762-AD67-D25B-C0E7-D65B979F2EC1}"/>
              </a:ext>
            </a:extLst>
          </p:cNvPr>
          <p:cNvSpPr/>
          <p:nvPr/>
        </p:nvSpPr>
        <p:spPr>
          <a:xfrm>
            <a:off x="3719736" y="3645024"/>
            <a:ext cx="1584176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40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AB56B-1E75-004C-02EB-4C6B8695D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54B7EE7B-C3A7-3A7D-5AC8-9CE3A697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/>
          </a:bodyPr>
          <a:lstStyle/>
          <a:p>
            <a:pPr algn="ctr"/>
            <a:r>
              <a:rPr lang="fr-FR" sz="3200" b="1" dirty="0">
                <a:latin typeface="Montserrat" panose="00000500000000000000" pitchFamily="2" charset="0"/>
              </a:rPr>
              <a:t>Désinstaller une application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198EA18-CFEF-6F00-FB10-C244E51A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76536"/>
            <a:ext cx="11809312" cy="5681464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333333"/>
                </a:solidFill>
              </a:rPr>
              <a:t>Une façon plus rapide de désinstaller une application est d’appuyer dessus et de rester appuyer quelques secondes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r>
              <a:rPr lang="fr-FR" dirty="0">
                <a:solidFill>
                  <a:srgbClr val="333333"/>
                </a:solidFill>
              </a:rPr>
              <a:t>Une petite fenêtre s’ouvre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333333"/>
              </a:solidFill>
            </a:endParaRPr>
          </a:p>
          <a:p>
            <a:pPr algn="l"/>
            <a:r>
              <a:rPr lang="fr-FR" dirty="0">
                <a:solidFill>
                  <a:srgbClr val="333333"/>
                </a:solidFill>
              </a:rPr>
              <a:t>Soit vous avez une poubelle (comme moi) et alors vous appuyer dessus, soit vous avez désinstaller et vous appuyer dessus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B0A32917-7751-9C36-2894-044BEE7B2F15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DC5757-90CC-B71E-CC59-F3CA74C03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9" y="2348881"/>
            <a:ext cx="2301439" cy="16460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8AA6E1-242A-6CE7-F731-9354F66F1ACE}"/>
              </a:ext>
            </a:extLst>
          </p:cNvPr>
          <p:cNvSpPr/>
          <p:nvPr/>
        </p:nvSpPr>
        <p:spPr>
          <a:xfrm>
            <a:off x="5159896" y="2348880"/>
            <a:ext cx="2016224" cy="809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D64941D-2513-65D9-C8E8-16BAA9020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5" y="5106177"/>
            <a:ext cx="2758679" cy="15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0C07B-7CF1-EA19-AC82-02C462C93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532E0616-10C2-D180-C4CA-CF624064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fr-FR" sz="3200" b="1" dirty="0">
                <a:latin typeface="Montserrat" panose="00000500000000000000" pitchFamily="2" charset="0"/>
              </a:rPr>
            </a:br>
            <a:r>
              <a:rPr lang="fr-FR" sz="3200" b="1" dirty="0">
                <a:latin typeface="Montserrat" panose="00000500000000000000" pitchFamily="2" charset="0"/>
              </a:rPr>
              <a:t>Sauvegarder et restaurer les données</a:t>
            </a:r>
            <a:br>
              <a:rPr lang="fr-FR" sz="3200" b="1" dirty="0">
                <a:latin typeface="Montserrat" panose="00000500000000000000" pitchFamily="2" charset="0"/>
              </a:rPr>
            </a:br>
            <a:endParaRPr lang="fr-FR" sz="3200" b="1" dirty="0">
              <a:latin typeface="Montserrat" panose="00000500000000000000" pitchFamily="2" charset="0"/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DE22897-F26D-7153-A464-ACB50CF31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76537"/>
            <a:ext cx="11809312" cy="549282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333333"/>
                </a:solidFill>
              </a:rPr>
              <a:t>Vous venez d’avoir un nouveau smartphone et vous souhaitez y transférer vos données présentes sur l’ancien ? Ou bien vous souhaitez sauvegarder vos données pour les retrouver en cas de pépin avec votre smartphone (casse, perte, vol…) ?</a:t>
            </a:r>
          </a:p>
          <a:p>
            <a:endParaRPr lang="fr-FR" dirty="0">
              <a:solidFill>
                <a:srgbClr val="333333"/>
              </a:solidFill>
            </a:endParaRPr>
          </a:p>
          <a:p>
            <a:r>
              <a:rPr lang="fr-FR" dirty="0">
                <a:solidFill>
                  <a:srgbClr val="333333"/>
                </a:solidFill>
              </a:rPr>
              <a:t>Google propose de réaliser une sauvegarde automatique et régulière des données de votre téléphone et de les enregistrer sur Google Drive. </a:t>
            </a:r>
          </a:p>
          <a:p>
            <a:r>
              <a:rPr lang="fr-FR" dirty="0">
                <a:solidFill>
                  <a:srgbClr val="333333"/>
                </a:solidFill>
              </a:rPr>
              <a:t>L’option est d’ailleurs activée par défaut dans les paramètres du smartphone. Il est possible de gérer ce réglage soi-même en se rendant dans les Paramètres, puis Système et enfin Sauvegarde ou Sauvegarde et réinitialisation. </a:t>
            </a:r>
          </a:p>
          <a:p>
            <a:r>
              <a:rPr lang="fr-FR" dirty="0">
                <a:solidFill>
                  <a:srgbClr val="333333"/>
                </a:solidFill>
              </a:rPr>
              <a:t>Pour plus de simplicité, vous pouvez utiliser le moteur de recherche des paramètres et rechercher « Sauvegarde ».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884ECA3B-A11D-07D4-737F-F67A7C874163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16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C98A9-99FE-F632-E6B4-0422D9FA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529B133C-F833-7317-6A37-3C96EC92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692696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fr-FR" sz="3200" b="1" dirty="0">
                <a:latin typeface="Montserrat" panose="00000500000000000000" pitchFamily="2" charset="0"/>
              </a:rPr>
            </a:br>
            <a:r>
              <a:rPr lang="fr-FR" sz="3200" b="1" dirty="0">
                <a:latin typeface="Montserrat" panose="00000500000000000000" pitchFamily="2" charset="0"/>
              </a:rPr>
              <a:t>Sauvegarder et restaurer les données</a:t>
            </a:r>
            <a:br>
              <a:rPr lang="fr-FR" sz="3200" b="1" dirty="0">
                <a:latin typeface="Montserrat" panose="00000500000000000000" pitchFamily="2" charset="0"/>
              </a:rPr>
            </a:br>
            <a:endParaRPr lang="fr-FR" sz="4800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0E5C5D4-06C2-31D0-143A-6D08C1A5C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76537"/>
            <a:ext cx="11809312" cy="5492823"/>
          </a:xfrm>
        </p:spPr>
        <p:txBody>
          <a:bodyPr>
            <a:normAutofit/>
          </a:bodyPr>
          <a:lstStyle/>
          <a:p>
            <a:pPr algn="l"/>
            <a:r>
              <a:rPr lang="fr-FR" b="0" i="0" dirty="0">
                <a:solidFill>
                  <a:srgbClr val="333333"/>
                </a:solidFill>
                <a:effectLst/>
              </a:rPr>
              <a:t>On va dans les « paramètres</a:t>
            </a:r>
            <a:r>
              <a:rPr lang="fr-FR" dirty="0">
                <a:solidFill>
                  <a:srgbClr val="333333"/>
                </a:solidFill>
              </a:rPr>
              <a:t> »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r>
              <a:rPr lang="fr-FR" dirty="0">
                <a:solidFill>
                  <a:srgbClr val="333333"/>
                </a:solidFill>
              </a:rPr>
              <a:t>Dans la barre de recherche (ou la loupe) on tape « sauvegarde »</a:t>
            </a: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endParaRPr lang="fr-FR" dirty="0">
              <a:solidFill>
                <a:srgbClr val="333333"/>
              </a:solidFill>
            </a:endParaRPr>
          </a:p>
          <a:p>
            <a:pPr algn="l"/>
            <a:r>
              <a:rPr lang="fr-FR" dirty="0">
                <a:solidFill>
                  <a:srgbClr val="333333"/>
                </a:solidFill>
              </a:rPr>
              <a:t>On appuie sur « Sauvegarder et restaurer » </a:t>
            </a:r>
            <a:endParaRPr lang="fr-FR" b="0" i="0" dirty="0">
              <a:solidFill>
                <a:srgbClr val="1F1F1F"/>
              </a:solidFill>
              <a:effectLst/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1F5F74D8-A136-3F5C-12E9-EB589B1E1E5B}"/>
              </a:ext>
            </a:extLst>
          </p:cNvPr>
          <p:cNvSpPr txBox="1">
            <a:spLocks/>
          </p:cNvSpPr>
          <p:nvPr/>
        </p:nvSpPr>
        <p:spPr>
          <a:xfrm>
            <a:off x="1199457" y="3789041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9BEDB6-02CE-8AF6-9022-F32E853C0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089" y="1008479"/>
            <a:ext cx="701101" cy="7849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E44CFA2-75D5-E8F3-8CEB-FFBE5B799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886" y="2763861"/>
            <a:ext cx="3063505" cy="18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1051</Words>
  <Application>Microsoft Office PowerPoint</Application>
  <PresentationFormat>Grand écran</PresentationFormat>
  <Paragraphs>153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Thème Office</vt:lpstr>
      <vt:lpstr>Club Informatique Gennois</vt:lpstr>
      <vt:lpstr>Sommaire</vt:lpstr>
      <vt:lpstr>Smartphone</vt:lpstr>
      <vt:lpstr>Désinstaller une application</vt:lpstr>
      <vt:lpstr>Désinstaller une application</vt:lpstr>
      <vt:lpstr>Désinstaller une application</vt:lpstr>
      <vt:lpstr>Désinstaller une application</vt:lpstr>
      <vt:lpstr> Sauvegarder et restaurer les données </vt:lpstr>
      <vt:lpstr> Sauvegarder et restaurer les données </vt:lpstr>
      <vt:lpstr> Sauvegarder et restaurer les données </vt:lpstr>
      <vt:lpstr> Sauvegarder et restaurer les données </vt:lpstr>
      <vt:lpstr> Sauvegarder et restaurer les données </vt:lpstr>
      <vt:lpstr> Sauvegarder et restaurer les données </vt:lpstr>
      <vt:lpstr>  Réinitialiser un appareil Android  </vt:lpstr>
      <vt:lpstr>  Réinitialiser un appareil Android  </vt:lpstr>
      <vt:lpstr>  Réinitialiser un appareil Android  </vt:lpstr>
      <vt:lpstr>Faire une capture d’écran</vt:lpstr>
      <vt:lpstr>Bloquer un numéro de téléphone indésirable</vt:lpstr>
      <vt:lpstr>Bloquer un numéro de téléphone indésirable</vt:lpstr>
      <vt:lpstr>Bloquer un numéro de téléphone indésirable</vt:lpstr>
      <vt:lpstr>Bloquer un numéro de téléphone indésirable</vt:lpstr>
      <vt:lpstr>Bloquer un numéro de téléphone indésirable</vt:lpstr>
      <vt:lpstr>Bloquer un numéro de téléphone indésirable</vt:lpstr>
      <vt:lpstr>Bloquer un numéro de téléphone indésirable</vt:lpstr>
      <vt:lpstr>Bloquer un numéro de téléphone indésirable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ludovic pollier</dc:creator>
  <cp:lastModifiedBy>ludovic pollier</cp:lastModifiedBy>
  <cp:revision>1</cp:revision>
  <dcterms:created xsi:type="dcterms:W3CDTF">2025-11-03T15:36:56Z</dcterms:created>
  <dcterms:modified xsi:type="dcterms:W3CDTF">2025-11-03T15:56:12Z</dcterms:modified>
</cp:coreProperties>
</file>