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notesMasterIdLst>
    <p:notesMasterId r:id="rId26"/>
  </p:notesMasterIdLst>
  <p:handoutMasterIdLst>
    <p:handoutMasterId r:id="rId27"/>
  </p:handoutMasterIdLst>
  <p:sldIdLst>
    <p:sldId id="265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257" r:id="rId13"/>
    <p:sldId id="258" r:id="rId14"/>
    <p:sldId id="259" r:id="rId15"/>
    <p:sldId id="260" r:id="rId16"/>
    <p:sldId id="261" r:id="rId17"/>
    <p:sldId id="262" r:id="rId18"/>
    <p:sldId id="351" r:id="rId19"/>
    <p:sldId id="352" r:id="rId20"/>
    <p:sldId id="353" r:id="rId21"/>
    <p:sldId id="354" r:id="rId22"/>
    <p:sldId id="355" r:id="rId23"/>
    <p:sldId id="264" r:id="rId24"/>
    <p:sldId id="350" r:id="rId25"/>
  </p:sldIdLst>
  <p:sldSz cx="12188825" cy="6858000"/>
  <p:notesSz cx="6797675" cy="9926638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89234" autoAdjust="0"/>
  </p:normalViewPr>
  <p:slideViewPr>
    <p:cSldViewPr showGuides="1">
      <p:cViewPr varScale="1">
        <p:scale>
          <a:sx n="73" d="100"/>
          <a:sy n="73" d="100"/>
        </p:scale>
        <p:origin x="883" y="5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902" tIns="47951" rIns="95902" bIns="47951" rtlCol="0"/>
          <a:lstStyle>
            <a:lvl1pPr algn="l" rtl="0">
              <a:defRPr sz="13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902" tIns="47951" rIns="95902" bIns="47951" rtlCol="0"/>
          <a:lstStyle>
            <a:lvl1pPr algn="l" rtl="0">
              <a:defRPr sz="1300"/>
            </a:lvl1pPr>
          </a:lstStyle>
          <a:p>
            <a:pPr algn="r" rtl="0"/>
            <a:fld id="{4FD0811F-65A0-45DC-A418-D7D88257DA14}" type="datetime1">
              <a:rPr lang="fr-FR" smtClean="0"/>
              <a:pPr algn="r" rtl="0"/>
              <a:t>15/09/2025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5902" tIns="47951" rIns="95902" bIns="47951" rtlCol="0" anchor="b"/>
          <a:lstStyle>
            <a:lvl1pPr algn="l" rtl="0">
              <a:defRPr sz="13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5902" tIns="47951" rIns="95902" bIns="47951" rtlCol="0" anchor="b"/>
          <a:lstStyle>
            <a:lvl1pPr algn="l" rtl="0">
              <a:defRPr sz="1300"/>
            </a:lvl1pPr>
          </a:lstStyle>
          <a:p>
            <a:pPr algn="r" rtl="0"/>
            <a:fld id="{D9F912AB-2776-42F2-A957-313FC7EFEDB9}" type="slidenum">
              <a:rPr lang="fr-FR" smtClean="0"/>
              <a:pPr algn="r"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5902" tIns="47951" rIns="95902" bIns="47951" rtlCol="0"/>
          <a:lstStyle>
            <a:lvl1pPr algn="l" rtl="0">
              <a:defRPr sz="13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5902" tIns="47951" rIns="95902" bIns="47951" rtlCol="0"/>
          <a:lstStyle>
            <a:lvl1pPr algn="r" rtl="0">
              <a:defRPr sz="1300"/>
            </a:lvl1pPr>
          </a:lstStyle>
          <a:p>
            <a:fld id="{869BCCB5-3197-42F0-A23E-FBF35BB6BD6D}" type="datetime1">
              <a:rPr lang="fr-FR" smtClean="0"/>
              <a:pPr/>
              <a:t>15/09/2025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02" tIns="47951" rIns="95902" bIns="47951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5902" tIns="47951" rIns="95902" bIns="47951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5902" tIns="47951" rIns="95902" bIns="47951" rtlCol="0" anchor="b"/>
          <a:lstStyle>
            <a:lvl1pPr algn="l" rtl="0">
              <a:defRPr sz="13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5902" tIns="47951" rIns="95902" bIns="47951" rtlCol="0" anchor="b"/>
          <a:lstStyle>
            <a:lvl1pPr algn="r" rtl="0">
              <a:defRPr sz="1300"/>
            </a:lvl1pPr>
          </a:lstStyle>
          <a:p>
            <a:fld id="{F93199CD-3E1B-4AE6-990F-76F925F5EA9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751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AF94-AE16-4336-BD63-E2CFD13B43A1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7DF4-EE94-48D2-B524-186D69576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4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6553-4B01-4903-B663-70E503E45D52}" type="datetime1">
              <a:rPr lang="fr-FR" smtClean="0"/>
              <a:pPr/>
              <a:t>15/09/2025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859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6553-4B01-4903-B663-70E503E45D52}" type="datetime1">
              <a:rPr lang="fr-FR" smtClean="0"/>
              <a:pPr/>
              <a:t>15/09/2025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9233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6553-4B01-4903-B663-70E503E45D52}" type="datetime1">
              <a:rPr lang="fr-FR" smtClean="0"/>
              <a:pPr/>
              <a:t>15/09/2025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3253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6553-4B01-4903-B663-70E503E45D52}" type="datetime1">
              <a:rPr lang="fr-FR" smtClean="0"/>
              <a:pPr/>
              <a:t>15/09/2025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0654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6553-4B01-4903-B663-70E503E45D52}" type="datetime1">
              <a:rPr lang="fr-FR" smtClean="0"/>
              <a:pPr/>
              <a:t>15/09/2025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0858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FE22-A35D-4AA5-9ED0-CA5AA0D08EE7}" type="datetime1">
              <a:rPr lang="fr-FR" smtClean="0"/>
              <a:pPr/>
              <a:t>15/09/2025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2793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50EC-F18A-4356-A82F-ED015F56C2C6}" type="datetime1">
              <a:rPr lang="fr-FR" smtClean="0"/>
              <a:pPr/>
              <a:t>15/09/2025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3547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5196-52B1-4918-B153-34A0C9A4A7AD}" type="datetime1">
              <a:rPr lang="fr-FR" smtClean="0"/>
              <a:pPr/>
              <a:t>15/09/2025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1893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6553-4B01-4903-B663-70E503E45D52}" type="datetime1">
              <a:rPr lang="fr-FR" smtClean="0"/>
              <a:pPr/>
              <a:t>15/09/2025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28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870C-A0A5-4D92-B86D-C2791EFA3A23}" type="datetime1">
              <a:rPr lang="fr-FR" smtClean="0"/>
              <a:pPr/>
              <a:t>15/09/2025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9003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7B89-83CE-4355-8D19-9AD5D8179E27}" type="datetime1">
              <a:rPr lang="fr-FR" smtClean="0"/>
              <a:pPr/>
              <a:t>15/09/2025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7435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6553-4B01-4903-B663-70E503E45D52}" type="datetime1">
              <a:rPr lang="fr-FR" smtClean="0"/>
              <a:pPr/>
              <a:t>15/09/2025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211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045D-8AE6-4E47-932F-47FA387FEA34}" type="datetime1">
              <a:rPr lang="fr-FR" smtClean="0"/>
              <a:pPr/>
              <a:t>15/09/2025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12887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C9DA-93FE-4DDE-8920-2C8AB1F5E18A}" type="datetime1">
              <a:rPr lang="fr-FR" smtClean="0"/>
              <a:pPr/>
              <a:t>15/09/2025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0159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2A6A-F78C-474F-BA6B-17AE42EC613D}" type="datetime1">
              <a:rPr lang="fr-FR" smtClean="0"/>
              <a:pPr/>
              <a:t>15/09/2025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853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06553-4B01-4903-B663-70E503E45D52}" type="datetime1">
              <a:rPr lang="fr-FR" smtClean="0"/>
              <a:pPr/>
              <a:t>15/09/2025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A013F82-EE5E-44EE-A61D-E31C6657F26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05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cours-informatique-gratuit.fr/dictionnaire/clic-gauche/" TargetMode="External"/><Relationship Id="rId7" Type="http://schemas.openxmlformats.org/officeDocument/2006/relationships/hyperlink" Target="https://cours-informatique-gratuit.fr/dictionnaire/fenetr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urs-informatique-gratuit.fr/dictionnaire/clic/" TargetMode="External"/><Relationship Id="rId5" Type="http://schemas.openxmlformats.org/officeDocument/2006/relationships/hyperlink" Target="https://cours-informatique-gratuit.fr/dictionnaire/menu-demarrer/" TargetMode="External"/><Relationship Id="rId4" Type="http://schemas.openxmlformats.org/officeDocument/2006/relationships/hyperlink" Target="https://cours-informatique-gratuit.fr/dictionnaire/souris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ptouche.com/fr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-informatique-gratuit.fr/dictionnaire/clic-gauche/" TargetMode="External"/><Relationship Id="rId2" Type="http://schemas.openxmlformats.org/officeDocument/2006/relationships/hyperlink" Target="https://cours-informatique-gratuit.fr/dictionnaire/inter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urs-informatique-gratuit.fr/?p=237" TargetMode="External"/><Relationship Id="rId4" Type="http://schemas.openxmlformats.org/officeDocument/2006/relationships/hyperlink" Target="https://cours-informatique-gratuit.fr/dictionnaire/souri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-informatique-gratuit.fr/dictionnaire/souris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cours-informatique-gratuit.fr/dictionnaire/double-cli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urs-informatique-gratuit.fr/dictionnaire/raccourci/" TargetMode="External"/><Relationship Id="rId5" Type="http://schemas.openxmlformats.org/officeDocument/2006/relationships/hyperlink" Target="https://cours-informatique-gratuit.fr/dictionnaire/fichier/" TargetMode="External"/><Relationship Id="rId4" Type="http://schemas.openxmlformats.org/officeDocument/2006/relationships/hyperlink" Target="https://cours-informatique-gratuit.fr/dictionnaire/dossie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-informatique-gratuit.fr/dictionnaire/souris/" TargetMode="External"/><Relationship Id="rId2" Type="http://schemas.openxmlformats.org/officeDocument/2006/relationships/hyperlink" Target="https://cours-informatique-gratuit.fr/dictionnaire/clic-dro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cours-informatique-gratuit.fr/dictionnaire/clic-gauche/" TargetMode="External"/><Relationship Id="rId4" Type="http://schemas.openxmlformats.org/officeDocument/2006/relationships/hyperlink" Target="https://cours-informatique-gratuit.fr/dictionnaire/curseu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-informatique-gratuit.fr/dictionnaire/clic-gauche/" TargetMode="External"/><Relationship Id="rId2" Type="http://schemas.openxmlformats.org/officeDocument/2006/relationships/hyperlink" Target="https://cours-informatique-gratuit.fr/dictionnaire/clic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urs-informatique-gratuit.fr/dictionnaire/clic-droit/" TargetMode="External"/><Relationship Id="rId4" Type="http://schemas.openxmlformats.org/officeDocument/2006/relationships/hyperlink" Target="https://cours-informatique-gratuit.fr/dictionnaire/double-clic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-informatique-gratuit.fr/dictionnaire/souris/" TargetMode="External"/><Relationship Id="rId2" Type="http://schemas.openxmlformats.org/officeDocument/2006/relationships/hyperlink" Target="https://cours-informatique-gratuit.fr/dictionnaire/roulette-ou-molett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 2"/>
          <p:cNvSpPr>
            <a:spLocks noGrp="1"/>
          </p:cNvSpPr>
          <p:nvPr>
            <p:ph type="ctrTitle"/>
          </p:nvPr>
        </p:nvSpPr>
        <p:spPr>
          <a:xfrm>
            <a:off x="549796" y="1061243"/>
            <a:ext cx="11161240" cy="1727448"/>
          </a:xfrm>
        </p:spPr>
        <p:txBody>
          <a:bodyPr rtlCol="0"/>
          <a:lstStyle/>
          <a:p>
            <a:pPr algn="ctr" rtl="0"/>
            <a:r>
              <a:rPr lang="fr-FR" dirty="0">
                <a:solidFill>
                  <a:srgbClr val="FF0000"/>
                </a:solidFill>
              </a:rPr>
              <a:t>C</a:t>
            </a:r>
            <a:r>
              <a:rPr lang="fr-FR" dirty="0"/>
              <a:t>lub </a:t>
            </a:r>
            <a:r>
              <a:rPr lang="fr-FR" dirty="0">
                <a:solidFill>
                  <a:srgbClr val="FF0000"/>
                </a:solidFill>
              </a:rPr>
              <a:t>I</a:t>
            </a:r>
            <a:r>
              <a:rPr lang="fr-FR" dirty="0"/>
              <a:t>nformatique </a:t>
            </a:r>
            <a:r>
              <a:rPr lang="fr-FR" dirty="0" err="1">
                <a:solidFill>
                  <a:srgbClr val="FF0000"/>
                </a:solidFill>
              </a:rPr>
              <a:t>G</a:t>
            </a:r>
            <a:r>
              <a:rPr lang="fr-FR" dirty="0" err="1"/>
              <a:t>ennois</a:t>
            </a:r>
            <a:endParaRPr lang="fr-FR" dirty="0"/>
          </a:p>
        </p:txBody>
      </p:sp>
      <p:sp>
        <p:nvSpPr>
          <p:cNvPr id="4" name="Sous-titre 3"/>
          <p:cNvSpPr>
            <a:spLocks noGrp="1"/>
          </p:cNvSpPr>
          <p:nvPr>
            <p:ph type="subTitle" idx="1"/>
          </p:nvPr>
        </p:nvSpPr>
        <p:spPr>
          <a:xfrm>
            <a:off x="1845940" y="4077072"/>
            <a:ext cx="8229600" cy="1219200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3600" dirty="0">
                <a:solidFill>
                  <a:schemeClr val="tx1"/>
                </a:solidFill>
              </a:rPr>
              <a:t>Windows – Souris / Clavier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780" y="3645024"/>
            <a:ext cx="2956816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5" y="71107"/>
            <a:ext cx="12189730" cy="1320800"/>
          </a:xfrm>
        </p:spPr>
        <p:txBody>
          <a:bodyPr/>
          <a:lstStyle/>
          <a:p>
            <a:pPr algn="ctr"/>
            <a:r>
              <a:rPr dirty="0" err="1"/>
              <a:t>Présentation</a:t>
            </a:r>
            <a:r>
              <a:rPr dirty="0"/>
              <a:t> du clavier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924" y="1015202"/>
            <a:ext cx="8229600" cy="2445026"/>
          </a:xfrm>
        </p:spPr>
        <p:txBody>
          <a:bodyPr>
            <a:normAutofit lnSpcReduction="10000"/>
          </a:bodyPr>
          <a:lstStyle/>
          <a:p>
            <a:r>
              <a:rPr dirty="0"/>
              <a:t>Le clavier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organisé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plusieurs</a:t>
            </a:r>
            <a:r>
              <a:rPr dirty="0"/>
              <a:t> zones :</a:t>
            </a:r>
          </a:p>
          <a:p>
            <a:pPr marL="457200" lvl="1" indent="0">
              <a:buNone/>
            </a:pPr>
            <a:r>
              <a:rPr sz="2000" dirty="0"/>
              <a:t>- Lettres</a:t>
            </a:r>
          </a:p>
          <a:p>
            <a:pPr marL="457200" lvl="1" indent="0">
              <a:buNone/>
            </a:pPr>
            <a:r>
              <a:rPr sz="2000" dirty="0"/>
              <a:t>- Chiffres</a:t>
            </a:r>
          </a:p>
          <a:p>
            <a:pPr marL="457200" lvl="1" indent="0">
              <a:buNone/>
            </a:pPr>
            <a:r>
              <a:rPr sz="2000" dirty="0"/>
              <a:t>- Touches </a:t>
            </a:r>
            <a:r>
              <a:rPr sz="2000" dirty="0" err="1"/>
              <a:t>spéciales</a:t>
            </a:r>
            <a:endParaRPr sz="2000" dirty="0"/>
          </a:p>
          <a:p>
            <a:pPr marL="457200" lvl="1" indent="0">
              <a:buNone/>
            </a:pPr>
            <a:r>
              <a:rPr sz="2000" dirty="0"/>
              <a:t>- Flèches</a:t>
            </a:r>
          </a:p>
          <a:p>
            <a:pPr marL="457200" lvl="1" indent="0">
              <a:buNone/>
            </a:pPr>
            <a:r>
              <a:rPr sz="2000" dirty="0"/>
              <a:t>- Pavé numérique</a:t>
            </a:r>
          </a:p>
          <a:p>
            <a:endParaRPr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839677-ECE3-9677-37BE-A2507FB44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92" y="3472485"/>
            <a:ext cx="9536303" cy="3135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088"/>
            <a:ext cx="12188824" cy="805549"/>
          </a:xfrm>
        </p:spPr>
        <p:txBody>
          <a:bodyPr/>
          <a:lstStyle/>
          <a:p>
            <a:pPr algn="ctr"/>
            <a:r>
              <a:rPr dirty="0"/>
              <a:t>Les </a:t>
            </a:r>
            <a:r>
              <a:rPr dirty="0" err="1"/>
              <a:t>principales</a:t>
            </a:r>
            <a:r>
              <a:rPr dirty="0"/>
              <a:t> zones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96" y="1412776"/>
            <a:ext cx="8721791" cy="4628587"/>
          </a:xfrm>
        </p:spPr>
        <p:txBody>
          <a:bodyPr/>
          <a:lstStyle/>
          <a:p>
            <a:r>
              <a:rPr dirty="0"/>
              <a:t>- Lettres (A–Z) : </a:t>
            </a:r>
            <a:r>
              <a:rPr dirty="0" err="1"/>
              <a:t>écrire</a:t>
            </a:r>
            <a:r>
              <a:rPr dirty="0"/>
              <a:t> du </a:t>
            </a:r>
            <a:r>
              <a:rPr dirty="0" err="1"/>
              <a:t>texte</a:t>
            </a:r>
            <a:endParaRPr dirty="0"/>
          </a:p>
          <a:p>
            <a:r>
              <a:rPr dirty="0"/>
              <a:t>- Chiffres (0–9) : </a:t>
            </a:r>
            <a:r>
              <a:rPr dirty="0" err="1"/>
              <a:t>écrire</a:t>
            </a:r>
            <a:r>
              <a:rPr dirty="0"/>
              <a:t> des </a:t>
            </a:r>
            <a:r>
              <a:rPr dirty="0" err="1"/>
              <a:t>nombres</a:t>
            </a:r>
            <a:endParaRPr dirty="0"/>
          </a:p>
          <a:p>
            <a:r>
              <a:rPr dirty="0"/>
              <a:t>- </a:t>
            </a:r>
            <a:r>
              <a:rPr dirty="0" err="1"/>
              <a:t>Ponctuation</a:t>
            </a:r>
            <a:r>
              <a:rPr dirty="0"/>
              <a:t> (. , ; ? !) : </a:t>
            </a:r>
            <a:r>
              <a:rPr dirty="0" err="1"/>
              <a:t>écrire</a:t>
            </a:r>
            <a:r>
              <a:rPr dirty="0"/>
              <a:t> </a:t>
            </a:r>
            <a:r>
              <a:rPr dirty="0" err="1"/>
              <a:t>correctement</a:t>
            </a:r>
            <a:endParaRPr dirty="0"/>
          </a:p>
          <a:p>
            <a:pPr marL="0" indent="0">
              <a:buNone/>
            </a:pPr>
            <a:endParaRPr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7663AD-78D5-F047-DBC1-9614BCE35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20" y="2857392"/>
            <a:ext cx="10499330" cy="3451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39"/>
            <a:ext cx="12143083" cy="1320800"/>
          </a:xfrm>
        </p:spPr>
        <p:txBody>
          <a:bodyPr/>
          <a:lstStyle/>
          <a:p>
            <a:pPr algn="ctr"/>
            <a:r>
              <a:rPr dirty="0"/>
              <a:t>Les touches </a:t>
            </a:r>
            <a:r>
              <a:rPr dirty="0" err="1"/>
              <a:t>spéciales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58" y="2160590"/>
            <a:ext cx="11321910" cy="3880773"/>
          </a:xfrm>
        </p:spPr>
        <p:txBody>
          <a:bodyPr>
            <a:normAutofit/>
          </a:bodyPr>
          <a:lstStyle/>
          <a:p>
            <a:r>
              <a:rPr sz="2800" dirty="0"/>
              <a:t> Entrée  </a:t>
            </a:r>
            <a:r>
              <a:rPr lang="fr-FR" sz="2800" dirty="0"/>
              <a:t>          </a:t>
            </a:r>
            <a:r>
              <a:rPr sz="2800" dirty="0"/>
              <a:t>: </a:t>
            </a:r>
            <a:r>
              <a:rPr sz="2800" dirty="0" err="1"/>
              <a:t>valider</a:t>
            </a:r>
            <a:r>
              <a:rPr sz="2800" dirty="0"/>
              <a:t>, </a:t>
            </a:r>
            <a:r>
              <a:rPr sz="2800" dirty="0" err="1"/>
              <a:t>aller</a:t>
            </a:r>
            <a:r>
              <a:rPr sz="2800" dirty="0"/>
              <a:t> à la </a:t>
            </a:r>
            <a:r>
              <a:rPr sz="2800" dirty="0" err="1"/>
              <a:t>ligne</a:t>
            </a:r>
            <a:endParaRPr sz="2800" dirty="0"/>
          </a:p>
          <a:p>
            <a:r>
              <a:rPr sz="2800" dirty="0"/>
              <a:t> Espace  </a:t>
            </a:r>
            <a:r>
              <a:rPr lang="fr-FR" sz="2800" dirty="0"/>
              <a:t>                                </a:t>
            </a:r>
            <a:r>
              <a:rPr sz="2800" dirty="0"/>
              <a:t>: </a:t>
            </a:r>
            <a:r>
              <a:rPr sz="2800" dirty="0" err="1"/>
              <a:t>ajouter</a:t>
            </a:r>
            <a:r>
              <a:rPr sz="2800" dirty="0"/>
              <a:t> un </a:t>
            </a:r>
            <a:r>
              <a:rPr sz="2800" dirty="0" err="1"/>
              <a:t>espace</a:t>
            </a:r>
            <a:endParaRPr sz="2800" dirty="0"/>
          </a:p>
          <a:p>
            <a:r>
              <a:rPr sz="2800" dirty="0"/>
              <a:t>Majuscule  </a:t>
            </a:r>
            <a:r>
              <a:rPr lang="fr-FR" sz="2800" dirty="0"/>
              <a:t>         </a:t>
            </a:r>
            <a:r>
              <a:rPr sz="2800" dirty="0"/>
              <a:t>: faire </a:t>
            </a:r>
            <a:r>
              <a:rPr sz="2800" dirty="0" err="1"/>
              <a:t>une</a:t>
            </a:r>
            <a:r>
              <a:rPr sz="2800" dirty="0"/>
              <a:t> majuscule </a:t>
            </a:r>
            <a:r>
              <a:rPr sz="2800" dirty="0" err="1"/>
              <a:t>ou</a:t>
            </a:r>
            <a:r>
              <a:rPr sz="2800" dirty="0"/>
              <a:t> un </a:t>
            </a:r>
            <a:r>
              <a:rPr sz="2800" dirty="0" err="1"/>
              <a:t>symbole</a:t>
            </a:r>
            <a:endParaRPr sz="2800" dirty="0"/>
          </a:p>
          <a:p>
            <a:r>
              <a:rPr sz="2800" dirty="0" err="1"/>
              <a:t>Verrouillage</a:t>
            </a:r>
            <a:r>
              <a:rPr sz="2800" dirty="0"/>
              <a:t> majuscule </a:t>
            </a:r>
            <a:r>
              <a:rPr lang="fr-FR" sz="2800" dirty="0"/>
              <a:t>               </a:t>
            </a:r>
            <a:r>
              <a:rPr sz="2800" dirty="0"/>
              <a:t>: </a:t>
            </a:r>
            <a:r>
              <a:rPr sz="2800" dirty="0" err="1"/>
              <a:t>écrire</a:t>
            </a:r>
            <a:r>
              <a:rPr sz="2800" dirty="0"/>
              <a:t> </a:t>
            </a:r>
            <a:r>
              <a:rPr sz="2800" dirty="0" err="1"/>
              <a:t>en</a:t>
            </a:r>
            <a:r>
              <a:rPr sz="2800" dirty="0"/>
              <a:t> majuscules</a:t>
            </a:r>
          </a:p>
          <a:p>
            <a:r>
              <a:rPr sz="2800" dirty="0"/>
              <a:t>Retour arrière  </a:t>
            </a:r>
            <a:r>
              <a:rPr lang="fr-FR" sz="2800" dirty="0"/>
              <a:t>              </a:t>
            </a:r>
            <a:r>
              <a:rPr sz="2800" dirty="0"/>
              <a:t>: effacer à gauche</a:t>
            </a:r>
          </a:p>
          <a:p>
            <a:r>
              <a:rPr sz="2800" dirty="0"/>
              <a:t>Suppr (Delete) </a:t>
            </a:r>
            <a:r>
              <a:rPr lang="fr-FR" sz="2800" dirty="0"/>
              <a:t>          </a:t>
            </a:r>
            <a:r>
              <a:rPr sz="2800" dirty="0"/>
              <a:t>: effacer à droite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987938-AE7F-3B04-43EF-38C26B7CF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471" y="2265413"/>
            <a:ext cx="884803" cy="40796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14A153-E2D1-8752-8B0F-B52FD7FF6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144" y="2827434"/>
            <a:ext cx="2435228" cy="34789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56F75CE-B162-977E-DC72-D01D01939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107" y="3284984"/>
            <a:ext cx="589729" cy="4341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9F09626-5125-2C90-7415-7729B54B3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372" y="3884524"/>
            <a:ext cx="782751" cy="43486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7EC7D21-E045-60A0-0925-851129F9F8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0828" y="4514517"/>
            <a:ext cx="801138" cy="3945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FA2BC1B-4D1A-2A2D-B493-C452FDF95A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2706" y="5044276"/>
            <a:ext cx="589729" cy="4270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154"/>
            <a:ext cx="12188824" cy="1320800"/>
          </a:xfrm>
        </p:spPr>
        <p:txBody>
          <a:bodyPr/>
          <a:lstStyle/>
          <a:p>
            <a:pPr algn="ctr"/>
            <a:r>
              <a:rPr dirty="0"/>
              <a:t>Les flèches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331845"/>
            <a:ext cx="8229600" cy="4525963"/>
          </a:xfrm>
        </p:spPr>
        <p:txBody>
          <a:bodyPr>
            <a:normAutofit/>
          </a:bodyPr>
          <a:lstStyle/>
          <a:p>
            <a:r>
              <a:rPr sz="2400" dirty="0"/>
              <a:t>Les touches </a:t>
            </a:r>
            <a:r>
              <a:rPr sz="2400" dirty="0" err="1"/>
              <a:t>fléchées</a:t>
            </a:r>
            <a:r>
              <a:rPr sz="2400" dirty="0"/>
              <a:t> </a:t>
            </a:r>
            <a:r>
              <a:rPr sz="2400" dirty="0" err="1"/>
              <a:t>permettent</a:t>
            </a:r>
            <a:r>
              <a:rPr sz="2400" dirty="0"/>
              <a:t> de :</a:t>
            </a:r>
          </a:p>
          <a:p>
            <a:pPr lvl="1"/>
            <a:r>
              <a:rPr sz="2201" dirty="0"/>
              <a:t>Monter</a:t>
            </a:r>
          </a:p>
          <a:p>
            <a:pPr lvl="1"/>
            <a:r>
              <a:rPr sz="2201" dirty="0" err="1"/>
              <a:t>Descendre</a:t>
            </a:r>
            <a:endParaRPr sz="2201" dirty="0"/>
          </a:p>
          <a:p>
            <a:pPr lvl="1"/>
            <a:r>
              <a:rPr sz="2201" dirty="0"/>
              <a:t>Aller à gauche</a:t>
            </a:r>
          </a:p>
          <a:p>
            <a:pPr lvl="1"/>
            <a:r>
              <a:rPr sz="2201" dirty="0"/>
              <a:t>Aller à droite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A737F66-E568-FF79-986E-8D29FDC9D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140" y="3933056"/>
            <a:ext cx="3469477" cy="2160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109"/>
            <a:ext cx="12188825" cy="1020627"/>
          </a:xfrm>
        </p:spPr>
        <p:txBody>
          <a:bodyPr/>
          <a:lstStyle/>
          <a:p>
            <a:pPr algn="ctr"/>
            <a:r>
              <a:rPr dirty="0"/>
              <a:t>Le pavé numérique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876" y="1240830"/>
            <a:ext cx="8594429" cy="3880773"/>
          </a:xfrm>
        </p:spPr>
        <p:txBody>
          <a:bodyPr>
            <a:normAutofit/>
          </a:bodyPr>
          <a:lstStyle/>
          <a:p>
            <a:r>
              <a:rPr sz="2400" dirty="0"/>
              <a:t>Le pavé numérique (à droite du clavier) </a:t>
            </a:r>
            <a:r>
              <a:rPr sz="2400" dirty="0" err="1"/>
              <a:t>permet</a:t>
            </a:r>
            <a:r>
              <a:rPr sz="2400" dirty="0"/>
              <a:t> </a:t>
            </a:r>
            <a:r>
              <a:rPr sz="2400" dirty="0" err="1"/>
              <a:t>d’écrire</a:t>
            </a:r>
            <a:r>
              <a:rPr sz="2400" dirty="0"/>
              <a:t> plus </a:t>
            </a:r>
            <a:r>
              <a:rPr sz="2400" dirty="0" err="1"/>
              <a:t>vite</a:t>
            </a:r>
            <a:r>
              <a:rPr sz="2400" dirty="0"/>
              <a:t> les chiffres.</a:t>
            </a:r>
          </a:p>
          <a:p>
            <a:r>
              <a:rPr sz="2400" dirty="0"/>
              <a:t>La </a:t>
            </a:r>
            <a:r>
              <a:rPr sz="2400" dirty="0" err="1"/>
              <a:t>touche</a:t>
            </a:r>
            <a:r>
              <a:rPr sz="2400" dirty="0"/>
              <a:t> '</a:t>
            </a:r>
            <a:r>
              <a:rPr sz="2400" dirty="0" err="1"/>
              <a:t>Verr</a:t>
            </a:r>
            <a:r>
              <a:rPr sz="2400" dirty="0"/>
              <a:t> Num' (Num Lock) active </a:t>
            </a:r>
            <a:r>
              <a:rPr sz="2400" dirty="0" err="1"/>
              <a:t>ou</a:t>
            </a:r>
            <a:r>
              <a:rPr sz="2400" dirty="0"/>
              <a:t> </a:t>
            </a:r>
            <a:r>
              <a:rPr sz="2400" dirty="0" err="1"/>
              <a:t>désactive</a:t>
            </a:r>
            <a:r>
              <a:rPr sz="2400" dirty="0"/>
              <a:t> le pavé numérique</a:t>
            </a:r>
            <a:r>
              <a:rPr lang="fr-FR" sz="2400" dirty="0"/>
              <a:t> (si les chiffres ne s’écrivent pas, appuyer sur cette touche)</a:t>
            </a:r>
            <a:endParaRPr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F8B3FBC-AA01-20FD-9189-F35D5AAD9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479" y="3429000"/>
            <a:ext cx="1676973" cy="3064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0856F-4520-DC6D-2230-986FB7163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B1DE3-984A-0B2C-48B7-BE0AF894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109"/>
            <a:ext cx="12188825" cy="1020627"/>
          </a:xfrm>
        </p:spPr>
        <p:txBody>
          <a:bodyPr/>
          <a:lstStyle/>
          <a:p>
            <a:pPr algn="ctr"/>
            <a:r>
              <a:rPr lang="fr-FR" dirty="0"/>
              <a:t>Les caractères spéciaux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9A368-C177-A4B9-5779-85575F402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8" y="1240830"/>
            <a:ext cx="11233248" cy="5428530"/>
          </a:xfrm>
        </p:spPr>
        <p:txBody>
          <a:bodyPr>
            <a:normAutofit/>
          </a:bodyPr>
          <a:lstStyle/>
          <a:p>
            <a:r>
              <a:rPr lang="fr-FR" sz="2400" dirty="0"/>
              <a:t>Pour faire les caractères spéciaux, il faut utiliser soit directement la touche, soit la touche MAJUSCULE ou soit la touche ALT GR</a:t>
            </a:r>
          </a:p>
          <a:p>
            <a:endParaRPr lang="fr-FR" sz="2400" dirty="0"/>
          </a:p>
          <a:p>
            <a:r>
              <a:rPr lang="fr-FR" sz="2400" dirty="0"/>
              <a:t>Pour les caractères spéciaux qui se situe en haut à gauche d’une touche, il faut appuyer et rester appuyer sur la touche MAJUSCULE et ensuite la touche du caractère.</a:t>
            </a:r>
            <a:endParaRPr sz="2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73EC4FF-4C7D-B4C1-2AF0-516CB638D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8" y="3818282"/>
            <a:ext cx="7272808" cy="285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5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27E94-F935-D536-E784-886AD3344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B5F33-62D3-451C-7498-6F25823F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109"/>
            <a:ext cx="12188825" cy="1020627"/>
          </a:xfrm>
        </p:spPr>
        <p:txBody>
          <a:bodyPr/>
          <a:lstStyle/>
          <a:p>
            <a:pPr algn="ctr"/>
            <a:r>
              <a:rPr lang="fr-FR" dirty="0"/>
              <a:t>Les caractères spéciaux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4BC36-1B15-236A-344A-C865ECD6A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8" y="1240830"/>
            <a:ext cx="11233248" cy="5428530"/>
          </a:xfrm>
        </p:spPr>
        <p:txBody>
          <a:bodyPr>
            <a:normAutofit/>
          </a:bodyPr>
          <a:lstStyle/>
          <a:p>
            <a:r>
              <a:rPr lang="fr-FR" sz="2400" dirty="0"/>
              <a:t>Pour les caractères spéciaux qui se situe au milieu d’une touche, il faut juste appuyer sur le caractère que l’on souhaite écrire</a:t>
            </a:r>
            <a:endParaRPr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4E07AEC-0D71-9864-9B37-5404C2330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36" y="2348880"/>
            <a:ext cx="9647756" cy="38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8CEC7-7AE6-9325-500E-2ADCF0188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15ED-60E4-8455-8CA5-CF656C08F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109"/>
            <a:ext cx="12188825" cy="1020627"/>
          </a:xfrm>
        </p:spPr>
        <p:txBody>
          <a:bodyPr/>
          <a:lstStyle/>
          <a:p>
            <a:pPr algn="ctr"/>
            <a:r>
              <a:rPr lang="fr-FR" dirty="0"/>
              <a:t>Les caractères spéciaux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4BE38-31FE-E129-5A2E-F20D90402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8" y="1240830"/>
            <a:ext cx="11233248" cy="5428530"/>
          </a:xfrm>
        </p:spPr>
        <p:txBody>
          <a:bodyPr>
            <a:normAutofit/>
          </a:bodyPr>
          <a:lstStyle/>
          <a:p>
            <a:r>
              <a:rPr lang="fr-FR" sz="2400" dirty="0"/>
              <a:t>Pour les caractères spéciaux qui se situe en bas ou en bas à droite, il faut appuyer et rester appuyer sur la touche ATL GR et ensuite la touche du caractère.</a:t>
            </a:r>
            <a:endParaRPr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27C5EC7-2129-148A-C9DF-EFBE367A9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44" y="2708920"/>
            <a:ext cx="9647756" cy="38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9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C10E8-EDD4-B3E4-A379-B39F40BF9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ABB2E-2C4E-2054-42C6-9695B1D4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109"/>
            <a:ext cx="12188825" cy="1020627"/>
          </a:xfrm>
        </p:spPr>
        <p:txBody>
          <a:bodyPr/>
          <a:lstStyle/>
          <a:p>
            <a:pPr algn="ctr"/>
            <a:r>
              <a:rPr lang="fr-FR" dirty="0"/>
              <a:t>Les caractères spéciaux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D55BE-C938-D3EE-8227-350AFF42D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8" y="1240830"/>
            <a:ext cx="11233248" cy="5428530"/>
          </a:xfrm>
        </p:spPr>
        <p:txBody>
          <a:bodyPr>
            <a:normAutofit/>
          </a:bodyPr>
          <a:lstStyle/>
          <a:p>
            <a:r>
              <a:rPr lang="fr-FR" sz="2400" dirty="0"/>
              <a:t>Cas particuliers pour le tréma et l’accent circonflexe</a:t>
            </a:r>
          </a:p>
          <a:p>
            <a:endParaRPr lang="fr-FR" sz="2400" dirty="0"/>
          </a:p>
          <a:p>
            <a:pPr lvl="1"/>
            <a:r>
              <a:rPr lang="fr-FR" sz="2201" dirty="0"/>
              <a:t>Pour faire un tréma ¨, il faut :</a:t>
            </a:r>
          </a:p>
          <a:p>
            <a:pPr lvl="2"/>
            <a:r>
              <a:rPr lang="fr-FR" sz="2001" dirty="0"/>
              <a:t>Appuyer et rester appuyer sur la touche MAJUSCULE et appuyer sur la touche ou il y a le tréma, relâcher et appuyer sur la lettre que vous souhaitez mettre le tréma</a:t>
            </a:r>
          </a:p>
          <a:p>
            <a:pPr lvl="2"/>
            <a:r>
              <a:rPr lang="fr-FR" sz="2001" dirty="0"/>
              <a:t>EX : ë de Noël</a:t>
            </a:r>
            <a:endParaRPr sz="200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58499CD-B0BE-6387-602D-415EB4DB0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908" y="4076479"/>
            <a:ext cx="6552070" cy="259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AB10E-8B6D-B957-9099-723D3D914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24706-56EB-CAB0-1246-30A3C10B1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109"/>
            <a:ext cx="12188825" cy="1020627"/>
          </a:xfrm>
        </p:spPr>
        <p:txBody>
          <a:bodyPr/>
          <a:lstStyle/>
          <a:p>
            <a:pPr algn="ctr"/>
            <a:r>
              <a:rPr lang="fr-FR" dirty="0"/>
              <a:t>Les caractères spéciaux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7F79B-24AB-66B4-038E-7F0AB03F2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8" y="1240830"/>
            <a:ext cx="11233248" cy="5428530"/>
          </a:xfrm>
        </p:spPr>
        <p:txBody>
          <a:bodyPr>
            <a:normAutofit/>
          </a:bodyPr>
          <a:lstStyle/>
          <a:p>
            <a:r>
              <a:rPr lang="fr-FR" sz="2400" dirty="0"/>
              <a:t>Cas particuliers pour le tréma et l’accent circonflexe</a:t>
            </a:r>
          </a:p>
          <a:p>
            <a:endParaRPr lang="fr-FR" sz="2400" dirty="0"/>
          </a:p>
          <a:p>
            <a:pPr lvl="1"/>
            <a:r>
              <a:rPr lang="fr-FR" sz="2201" dirty="0"/>
              <a:t>Pour faire un circonflexe, il faut :</a:t>
            </a:r>
          </a:p>
          <a:p>
            <a:pPr lvl="2"/>
            <a:r>
              <a:rPr lang="fr-FR" sz="2001" dirty="0"/>
              <a:t>Appuyer sur la touche ou il y a le circonflexe, relâcher et appuyer sur la lettre que vous souhaitez mettre le circonflexe</a:t>
            </a:r>
          </a:p>
          <a:p>
            <a:pPr lvl="2"/>
            <a:r>
              <a:rPr lang="fr-FR" sz="2001" dirty="0"/>
              <a:t>EX : ê de fête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1315D8D-1DB7-BB67-D288-FE127B23B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964" y="3920617"/>
            <a:ext cx="6945926" cy="27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1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872536"/>
            <a:ext cx="9766820" cy="5985464"/>
          </a:xfrm>
        </p:spPr>
        <p:txBody>
          <a:bodyPr>
            <a:normAutofit lnSpcReduction="10000"/>
          </a:bodyPr>
          <a:lstStyle/>
          <a:p>
            <a:pPr marL="574675" lvl="1" indent="-342900">
              <a:buFontTx/>
              <a:buChar char="-"/>
            </a:pPr>
            <a:r>
              <a:rPr lang="fr-FR" sz="2000" b="1" u="sng" dirty="0"/>
              <a:t>Le clic gauche :</a:t>
            </a:r>
          </a:p>
          <a:p>
            <a:pPr lvl="2"/>
            <a:r>
              <a:rPr lang="fr-FR" sz="2000" dirty="0">
                <a:effectLst/>
              </a:rPr>
              <a:t>Faire un </a:t>
            </a:r>
            <a:r>
              <a:rPr lang="fr-FR" sz="2000" b="1" dirty="0">
                <a:solidFill>
                  <a:schemeClr val="tx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 gauche</a:t>
            </a:r>
            <a:r>
              <a:rPr lang="fr-FR" sz="2000" b="1" dirty="0">
                <a:solidFill>
                  <a:schemeClr val="tx1"/>
                </a:solidFill>
                <a:effectLst/>
              </a:rPr>
              <a:t> </a:t>
            </a:r>
            <a:r>
              <a:rPr lang="fr-FR" sz="2000" dirty="0">
                <a:effectLst/>
              </a:rPr>
              <a:t>consiste en une légère pression sur le bouton gauche de la </a:t>
            </a:r>
            <a:r>
              <a:rPr lang="fr-FR" sz="2000" b="1" dirty="0">
                <a:solidFill>
                  <a:schemeClr val="tx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souris</a:t>
            </a:r>
            <a:r>
              <a:rPr lang="fr-FR" sz="2000" dirty="0">
                <a:effectLst/>
              </a:rPr>
              <a:t> avec votre index puisqu’il est normalement placé juste au-dessus de celui-ci.</a:t>
            </a:r>
          </a:p>
          <a:p>
            <a:pPr lvl="2"/>
            <a:r>
              <a:rPr lang="fr-FR" sz="2000" dirty="0">
                <a:effectLst/>
              </a:rPr>
              <a:t>Le </a:t>
            </a:r>
            <a:r>
              <a:rPr lang="fr-FR" sz="2000" b="1" dirty="0">
                <a:solidFill>
                  <a:schemeClr val="tx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 gauche</a:t>
            </a:r>
            <a:r>
              <a:rPr lang="fr-FR" sz="2000" b="1" dirty="0">
                <a:solidFill>
                  <a:schemeClr val="tx1"/>
                </a:solidFill>
                <a:effectLst/>
              </a:rPr>
              <a:t> </a:t>
            </a:r>
            <a:r>
              <a:rPr lang="fr-FR" sz="2000" dirty="0">
                <a:effectLst/>
              </a:rPr>
              <a:t>sert tout le temps ! </a:t>
            </a:r>
            <a:r>
              <a:rPr lang="fr-FR" sz="2000" dirty="0" err="1">
                <a:effectLst/>
              </a:rPr>
              <a:t>ll</a:t>
            </a:r>
            <a:r>
              <a:rPr lang="fr-FR" sz="2000" dirty="0">
                <a:effectLst/>
              </a:rPr>
              <a:t> va permettre plusieurs choses principalement :</a:t>
            </a:r>
          </a:p>
          <a:p>
            <a:pPr lvl="2"/>
            <a:endParaRPr lang="fr-FR" dirty="0">
              <a:effectLst/>
            </a:endParaRPr>
          </a:p>
          <a:p>
            <a:pPr lvl="3"/>
            <a:r>
              <a:rPr lang="fr-FR" sz="1800" b="1" dirty="0"/>
              <a:t>Clic gauche dans les menus</a:t>
            </a:r>
            <a:endParaRPr lang="fr-FR" sz="1800" dirty="0"/>
          </a:p>
          <a:p>
            <a:pPr lvl="4"/>
            <a:r>
              <a:rPr lang="fr-FR" sz="1600" dirty="0"/>
              <a:t>Lorsque vous êtes dans un menu, par exemple le </a:t>
            </a:r>
            <a:r>
              <a:rPr lang="fr-FR" sz="1600" b="1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 démarrer</a:t>
            </a:r>
            <a:r>
              <a:rPr lang="fr-FR" sz="1600" dirty="0"/>
              <a:t>, tous les éléments se sélectionnent d’un simple </a:t>
            </a:r>
            <a:r>
              <a:rPr lang="fr-FR" sz="16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 gauche</a:t>
            </a:r>
            <a:r>
              <a:rPr lang="fr-FR" sz="1600" dirty="0"/>
              <a:t>. Un clic suffit pour exécuter le programme ou ouvrir quelque chose. C’est le cas par exemple avec le menu démarrer où tout se sélectionne avec un </a:t>
            </a:r>
            <a:r>
              <a:rPr lang="fr-FR" sz="1600" b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</a:t>
            </a:r>
            <a:r>
              <a:rPr lang="fr-FR" sz="1600" dirty="0"/>
              <a:t>. De même, dans une </a:t>
            </a:r>
            <a:r>
              <a:rPr lang="fr-FR" sz="1600" b="1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fenêtre</a:t>
            </a:r>
            <a:r>
              <a:rPr lang="fr-FR" sz="1600" dirty="0"/>
              <a:t>, tous les menus sont actionnables par un simple </a:t>
            </a:r>
            <a:r>
              <a:rPr lang="fr-FR" sz="1600" b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</a:t>
            </a:r>
            <a:r>
              <a:rPr lang="fr-FR" sz="1600" dirty="0"/>
              <a:t>.</a:t>
            </a:r>
          </a:p>
          <a:p>
            <a:pPr lvl="4"/>
            <a:endParaRPr lang="fr-FR" dirty="0"/>
          </a:p>
          <a:p>
            <a:pPr lvl="3"/>
            <a:r>
              <a:rPr lang="fr-FR" sz="1800" b="1" dirty="0"/>
              <a:t>Clic gauche pour sélectionner un fichier ou un dossier</a:t>
            </a:r>
          </a:p>
          <a:p>
            <a:pPr lvl="4"/>
            <a:r>
              <a:rPr lang="fr-FR" sz="1600" dirty="0"/>
              <a:t>Maintenant essayons de faire un </a:t>
            </a:r>
            <a:r>
              <a:rPr lang="fr-FR" sz="1600" b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</a:t>
            </a:r>
            <a:r>
              <a:rPr lang="fr-FR" sz="1600" dirty="0"/>
              <a:t> sur un fichier ou un dossier, qui est sur le bureau ou dans une fenêtre : le fait de cliquer sélectionne le fichier, mais ne l’ouvre pas ! Dans ce cas le simple clic sert seulement à sélectionner un ou plusieurs fichiers, pour le ou les dupliquer, déplacer, supprimer…</a:t>
            </a:r>
          </a:p>
          <a:p>
            <a:pPr marL="1488801" lvl="3" indent="-342900">
              <a:buFontTx/>
              <a:buChar char="-"/>
            </a:pPr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A9141F5-F8CE-43E9-8508-5D5697B2646F}"/>
              </a:ext>
            </a:extLst>
          </p:cNvPr>
          <p:cNvSpPr txBox="1"/>
          <p:nvPr/>
        </p:nvSpPr>
        <p:spPr>
          <a:xfrm>
            <a:off x="-1" y="88878"/>
            <a:ext cx="12188825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63">
              <a:spcBef>
                <a:spcPct val="0"/>
              </a:spcBef>
            </a:pPr>
            <a:r>
              <a:rPr lang="fr-FR" sz="3599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La souris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7BC9BEA-7365-7B5E-0C2D-6D8BEE7369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2804" y="1400943"/>
            <a:ext cx="2415141" cy="36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2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1320800"/>
          </a:xfrm>
        </p:spPr>
        <p:txBody>
          <a:bodyPr/>
          <a:lstStyle/>
          <a:p>
            <a:pPr algn="ctr"/>
            <a:r>
              <a:rPr dirty="0"/>
              <a:t>Conseils pratiques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400" dirty="0"/>
              <a:t>- Poser les mains </a:t>
            </a:r>
            <a:r>
              <a:rPr sz="2400" dirty="0" err="1"/>
              <a:t>légèrement</a:t>
            </a:r>
            <a:r>
              <a:rPr sz="2400" dirty="0"/>
              <a:t> sur le clavier</a:t>
            </a:r>
          </a:p>
          <a:p>
            <a:r>
              <a:rPr sz="2400" dirty="0"/>
              <a:t>- Ne pas </a:t>
            </a:r>
            <a:r>
              <a:rPr sz="2400" dirty="0" err="1"/>
              <a:t>avoir</a:t>
            </a:r>
            <a:r>
              <a:rPr sz="2400" dirty="0"/>
              <a:t> </a:t>
            </a:r>
            <a:r>
              <a:rPr sz="2400" dirty="0" err="1"/>
              <a:t>peur</a:t>
            </a:r>
            <a:r>
              <a:rPr sz="2400" dirty="0"/>
              <a:t> </a:t>
            </a:r>
            <a:r>
              <a:rPr sz="2400" dirty="0" err="1"/>
              <a:t>d’essayer</a:t>
            </a:r>
            <a:endParaRPr sz="2400" dirty="0"/>
          </a:p>
          <a:p>
            <a:r>
              <a:rPr sz="2400" dirty="0"/>
              <a:t>- La </a:t>
            </a:r>
            <a:r>
              <a:rPr sz="2400" dirty="0" err="1"/>
              <a:t>vitesse</a:t>
            </a:r>
            <a:r>
              <a:rPr sz="2400" dirty="0"/>
              <a:t> </a:t>
            </a:r>
            <a:r>
              <a:rPr sz="2400" dirty="0" err="1"/>
              <a:t>vient</a:t>
            </a:r>
            <a:r>
              <a:rPr sz="2400" dirty="0"/>
              <a:t> avec la pratique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7A03AE-445C-4F26-82D9-647CD9C1A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0"/>
            <a:ext cx="12188824" cy="800759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Exercice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312C0FAB-3986-CDE2-B9FF-482109A0B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772" y="2492896"/>
            <a:ext cx="10441160" cy="140415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FR" sz="3200" dirty="0">
                <a:solidFill>
                  <a:schemeClr val="tx1"/>
                </a:solidFill>
              </a:rPr>
              <a:t>Pour faire l’exercice, aller sur</a:t>
            </a:r>
          </a:p>
          <a:p>
            <a:pPr algn="l"/>
            <a:r>
              <a:rPr lang="fr-FR" sz="3200" dirty="0">
                <a:solidFill>
                  <a:schemeClr val="tx1"/>
                </a:solidFill>
              </a:rPr>
              <a:t> </a:t>
            </a:r>
            <a:r>
              <a:rPr lang="fr-FR" sz="2800" dirty="0">
                <a:hlinkClick r:id="rId2"/>
              </a:rPr>
              <a:t>https://www.taptouche.com/fr/</a:t>
            </a:r>
            <a:endParaRPr lang="fr-FR" sz="2800" dirty="0"/>
          </a:p>
          <a:p>
            <a:pPr algn="l"/>
            <a:r>
              <a:rPr lang="fr-FR" sz="2800" dirty="0">
                <a:solidFill>
                  <a:schemeClr val="tx1"/>
                </a:solidFill>
              </a:rPr>
              <a:t>Ensuite cliquer sur « Tester ma vitesse »</a:t>
            </a:r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433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49796" y="1400943"/>
            <a:ext cx="10558908" cy="5556449"/>
          </a:xfrm>
        </p:spPr>
        <p:txBody>
          <a:bodyPr>
            <a:normAutofit/>
          </a:bodyPr>
          <a:lstStyle/>
          <a:p>
            <a:pPr lvl="3"/>
            <a:r>
              <a:rPr lang="fr-FR" sz="2400" b="1" dirty="0"/>
              <a:t>Clic gauche sur Internet</a:t>
            </a:r>
          </a:p>
          <a:p>
            <a:pPr lvl="4"/>
            <a:r>
              <a:rPr lang="fr-FR" sz="2400" dirty="0"/>
              <a:t>Toute votre navigation sur </a:t>
            </a:r>
            <a:r>
              <a:rPr lang="fr-FR" sz="24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</a:t>
            </a:r>
            <a:r>
              <a:rPr lang="fr-FR" sz="2400" dirty="0"/>
              <a:t> se fera par de simples </a:t>
            </a:r>
            <a:r>
              <a:rPr lang="fr-FR" sz="24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clics gauche</a:t>
            </a:r>
            <a:r>
              <a:rPr lang="fr-FR" sz="2400" dirty="0"/>
              <a:t>.</a:t>
            </a:r>
          </a:p>
          <a:p>
            <a:pPr lvl="4"/>
            <a:endParaRPr lang="fr-FR" sz="2400" dirty="0"/>
          </a:p>
          <a:p>
            <a:pPr lvl="4"/>
            <a:r>
              <a:rPr lang="fr-FR" sz="2400" dirty="0"/>
              <a:t> Lorsque vous passerez votre </a:t>
            </a:r>
            <a:r>
              <a:rPr lang="fr-FR" sz="2400" b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souris</a:t>
            </a:r>
            <a:r>
              <a:rPr lang="fr-FR" sz="2400" dirty="0"/>
              <a:t> sur un lien, votre curseur se transformera en une main et le texte changera d’apparence (couleur, souligné…). Il faudra faire un </a:t>
            </a:r>
            <a:r>
              <a:rPr lang="fr-FR" sz="24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 gauc</a:t>
            </a:r>
            <a:r>
              <a:rPr lang="fr-FR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</a:t>
            </a:r>
            <a:r>
              <a:rPr lang="fr-FR" sz="2400" dirty="0"/>
              <a:t> pour suivre le lien. Les liens sur ce site sont en </a:t>
            </a:r>
            <a:r>
              <a:rPr lang="fr-FR" sz="2400" b="1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bleu clair</a:t>
            </a:r>
            <a:r>
              <a:rPr lang="fr-FR" sz="2400" dirty="0"/>
              <a:t>.</a:t>
            </a:r>
          </a:p>
          <a:p>
            <a:pPr marL="231775" lvl="1" indent="0">
              <a:buNone/>
            </a:pPr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A9141F5-F8CE-43E9-8508-5D5697B2646F}"/>
              </a:ext>
            </a:extLst>
          </p:cNvPr>
          <p:cNvSpPr txBox="1"/>
          <p:nvPr/>
        </p:nvSpPr>
        <p:spPr>
          <a:xfrm>
            <a:off x="-1" y="0"/>
            <a:ext cx="12188825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63">
              <a:spcBef>
                <a:spcPct val="0"/>
              </a:spcBef>
            </a:pPr>
            <a:r>
              <a:rPr lang="fr-FR" sz="3599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La souris</a:t>
            </a:r>
          </a:p>
        </p:txBody>
      </p:sp>
    </p:spTree>
    <p:extLst>
      <p:ext uri="{BB962C8B-B14F-4D97-AF65-F5344CB8AC3E}">
        <p14:creationId xmlns:p14="http://schemas.microsoft.com/office/powerpoint/2010/main" val="211634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124384"/>
            <a:ext cx="8614692" cy="5833008"/>
          </a:xfrm>
        </p:spPr>
        <p:txBody>
          <a:bodyPr>
            <a:normAutofit/>
          </a:bodyPr>
          <a:lstStyle/>
          <a:p>
            <a:pPr marL="574675" lvl="1" indent="-342900">
              <a:buFontTx/>
              <a:buChar char="-"/>
            </a:pPr>
            <a:r>
              <a:rPr lang="fr-FR" sz="2000" b="1" u="sng" dirty="0"/>
              <a:t>Le double clic :</a:t>
            </a:r>
          </a:p>
          <a:p>
            <a:pPr lvl="2"/>
            <a:r>
              <a:rPr lang="fr-FR" sz="2000" dirty="0"/>
              <a:t>C’est au tour du </a:t>
            </a:r>
            <a:r>
              <a:rPr lang="fr-FR" sz="20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double clic</a:t>
            </a:r>
            <a:r>
              <a:rPr lang="fr-FR" sz="2000" b="1" dirty="0"/>
              <a:t> </a:t>
            </a:r>
            <a:r>
              <a:rPr lang="fr-FR" sz="2000" dirty="0"/>
              <a:t>de faire son entrée ! Il permet d’ouvrir un fichier, un dossier ou un logiciel dont l’icône se situerait sur le bureau ou dans une fenêtre !</a:t>
            </a:r>
          </a:p>
          <a:p>
            <a:pPr lvl="2"/>
            <a:endParaRPr lang="fr-FR" dirty="0">
              <a:effectLst/>
            </a:endParaRPr>
          </a:p>
          <a:p>
            <a:pPr lvl="2"/>
            <a:r>
              <a:rPr lang="fr-FR" sz="2000" dirty="0"/>
              <a:t>Le </a:t>
            </a:r>
            <a:r>
              <a:rPr lang="fr-FR" sz="20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double clic</a:t>
            </a:r>
            <a:r>
              <a:rPr lang="fr-FR" sz="2000" b="1" dirty="0"/>
              <a:t> </a:t>
            </a:r>
            <a:r>
              <a:rPr lang="fr-FR" sz="2000" dirty="0"/>
              <a:t>c’est le fait de cliquer 2 fois consécutives et rapides sur le bouton gauche de la </a:t>
            </a:r>
            <a:r>
              <a:rPr lang="fr-F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souris</a:t>
            </a:r>
            <a:r>
              <a:rPr lang="fr-FR" sz="2000" dirty="0"/>
              <a:t>. </a:t>
            </a:r>
          </a:p>
          <a:p>
            <a:pPr lvl="2"/>
            <a:endParaRPr lang="fr-FR" dirty="0">
              <a:effectLst/>
            </a:endParaRPr>
          </a:p>
          <a:p>
            <a:pPr lvl="2"/>
            <a:r>
              <a:rPr lang="fr-FR" sz="2000" dirty="0"/>
              <a:t>Il est important de ne pas bouger la souris durant le </a:t>
            </a:r>
            <a:r>
              <a:rPr lang="fr-FR" sz="20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double clic</a:t>
            </a:r>
            <a:r>
              <a:rPr lang="fr-FR" sz="2000" dirty="0"/>
              <a:t>, pour cela ne vous crispez pas, gardez votre main détendue, votre paume posée sur la </a:t>
            </a:r>
            <a:r>
              <a:rPr lang="fr-F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souris</a:t>
            </a:r>
            <a:r>
              <a:rPr lang="fr-FR" sz="2000" dirty="0"/>
              <a:t> et </a:t>
            </a:r>
            <a:r>
              <a:rPr lang="fr-FR" sz="20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double-cliquez</a:t>
            </a:r>
            <a:r>
              <a:rPr lang="fr-FR" sz="2000" dirty="0"/>
              <a:t> sans appuyer fort sur le bouton gauche de la souris.</a:t>
            </a:r>
          </a:p>
          <a:p>
            <a:pPr lvl="2"/>
            <a:endParaRPr lang="fr-FR" dirty="0">
              <a:effectLst/>
            </a:endParaRPr>
          </a:p>
          <a:p>
            <a:pPr marL="1145901" lvl="3" indent="0">
              <a:buNone/>
            </a:pPr>
            <a:r>
              <a:rPr lang="fr-FR" sz="2000" dirty="0"/>
              <a:t>En règle générale vous devez utiliser le double clic sur tout </a:t>
            </a:r>
            <a:r>
              <a:rPr lang="fr-FR" sz="20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dossier</a:t>
            </a:r>
            <a:r>
              <a:rPr lang="fr-FR" sz="2000" dirty="0"/>
              <a:t>, </a:t>
            </a:r>
            <a:r>
              <a:rPr lang="fr-FR" sz="2000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fichier</a:t>
            </a:r>
            <a:r>
              <a:rPr lang="fr-FR" sz="2000" dirty="0"/>
              <a:t>, </a:t>
            </a:r>
            <a:r>
              <a:rPr lang="fr-FR" sz="2000" b="1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raccourci</a:t>
            </a:r>
            <a:r>
              <a:rPr lang="fr-FR" sz="2000" dirty="0"/>
              <a:t> se trouvant sur le bureau ou dans une fenêtre afin de l’ouvrir.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A9141F5-F8CE-43E9-8508-5D5697B2646F}"/>
              </a:ext>
            </a:extLst>
          </p:cNvPr>
          <p:cNvSpPr txBox="1"/>
          <p:nvPr/>
        </p:nvSpPr>
        <p:spPr>
          <a:xfrm>
            <a:off x="-11135" y="20901"/>
            <a:ext cx="12188825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63">
              <a:spcBef>
                <a:spcPct val="0"/>
              </a:spcBef>
            </a:pPr>
            <a:r>
              <a:rPr lang="fr-FR" sz="3599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La souris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B69569-1973-41F8-A7E5-B165FE0DA9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0243" y="1844824"/>
            <a:ext cx="2418581" cy="346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2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124384"/>
            <a:ext cx="9694812" cy="5833008"/>
          </a:xfrm>
        </p:spPr>
        <p:txBody>
          <a:bodyPr>
            <a:normAutofit fontScale="92500" lnSpcReduction="10000"/>
          </a:bodyPr>
          <a:lstStyle/>
          <a:p>
            <a:pPr marL="574675" lvl="1" indent="-342900">
              <a:buFontTx/>
              <a:buChar char="-"/>
            </a:pPr>
            <a:r>
              <a:rPr lang="fr-FR" sz="2000" b="1" u="sng" dirty="0"/>
              <a:t>Le clic droit :</a:t>
            </a:r>
          </a:p>
          <a:p>
            <a:pPr lvl="2"/>
            <a:r>
              <a:rPr lang="fr-FR" sz="2000" dirty="0"/>
              <a:t>Et enfin, le </a:t>
            </a:r>
            <a:r>
              <a:rPr lang="fr-FR" sz="20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 droit</a:t>
            </a:r>
            <a:r>
              <a:rPr lang="fr-FR" sz="2000" dirty="0"/>
              <a:t>, c’est à dire cliquer une fois avec le bouton de droite de la </a:t>
            </a:r>
            <a:r>
              <a:rPr lang="fr-FR" sz="20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souris</a:t>
            </a:r>
            <a:r>
              <a:rPr lang="fr-FR" sz="2000" dirty="0"/>
              <a:t>.</a:t>
            </a:r>
          </a:p>
          <a:p>
            <a:pPr lvl="2"/>
            <a:endParaRPr lang="fr-FR" sz="2000" dirty="0"/>
          </a:p>
          <a:p>
            <a:pPr lvl="2"/>
            <a:r>
              <a:rPr lang="fr-FR" sz="2000" dirty="0"/>
              <a:t>Le clic droit est beaucoup moins utilisé, il permet de faire apparaître un menu avec différentes options pour interagir avec l’élément pointé par le </a:t>
            </a:r>
            <a:r>
              <a:rPr lang="fr-FR" sz="2000" b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curseur</a:t>
            </a:r>
            <a:r>
              <a:rPr lang="fr-FR" sz="2000" dirty="0"/>
              <a:t> : le menu contextuel.</a:t>
            </a:r>
          </a:p>
          <a:p>
            <a:pPr lvl="2"/>
            <a:endParaRPr lang="fr-FR" sz="2000" dirty="0"/>
          </a:p>
          <a:p>
            <a:pPr lvl="2"/>
            <a:r>
              <a:rPr lang="fr-FR" sz="2000" dirty="0"/>
              <a:t>Par exemple un clic droit sur la barre des tâches permettra d’afficher des options comme « propriétés » qui permet de personnaliser la barre.</a:t>
            </a:r>
          </a:p>
          <a:p>
            <a:pPr lvl="2"/>
            <a:endParaRPr lang="fr-FR" sz="2000" dirty="0"/>
          </a:p>
          <a:p>
            <a:pPr lvl="2"/>
            <a:r>
              <a:rPr lang="fr-FR" sz="2000" dirty="0"/>
              <a:t>Un </a:t>
            </a:r>
            <a:r>
              <a:rPr lang="fr-FR" sz="20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 droit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dirty="0"/>
              <a:t>sur un fichier fera apparaître un menu contextuel qui vous proposera des options telles que copier, coller, couper, supprimer, renommer le fichier en question. </a:t>
            </a:r>
          </a:p>
          <a:p>
            <a:pPr lvl="2"/>
            <a:endParaRPr lang="fr-FR" sz="2000" dirty="0"/>
          </a:p>
          <a:p>
            <a:pPr lvl="2"/>
            <a:r>
              <a:rPr lang="fr-FR" sz="2000" dirty="0"/>
              <a:t>Bien sûr une fois le menu apparu, c’est avec le </a:t>
            </a:r>
            <a:r>
              <a:rPr lang="fr-FR" sz="2000" b="1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 gauche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dirty="0"/>
              <a:t>que nous allons sélectionner une option.</a:t>
            </a:r>
          </a:p>
          <a:p>
            <a:pPr marL="231775" lvl="1" indent="0">
              <a:buNone/>
            </a:pPr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A9141F5-F8CE-43E9-8508-5D5697B2646F}"/>
              </a:ext>
            </a:extLst>
          </p:cNvPr>
          <p:cNvSpPr txBox="1"/>
          <p:nvPr/>
        </p:nvSpPr>
        <p:spPr>
          <a:xfrm>
            <a:off x="-20681" y="0"/>
            <a:ext cx="12188825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63">
              <a:spcBef>
                <a:spcPct val="0"/>
              </a:spcBef>
            </a:pPr>
            <a:r>
              <a:rPr lang="fr-FR" sz="3599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La souris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4C90379-82BA-2FA9-2157-7B1E77A6DD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2520" y="1739937"/>
            <a:ext cx="2676218" cy="383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4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124384"/>
            <a:ext cx="12071076" cy="5833008"/>
          </a:xfrm>
        </p:spPr>
        <p:txBody>
          <a:bodyPr>
            <a:normAutofit/>
          </a:bodyPr>
          <a:lstStyle/>
          <a:p>
            <a:pPr marL="231775" lvl="1" indent="0">
              <a:buNone/>
            </a:pPr>
            <a:r>
              <a:rPr lang="fr-FR" sz="1900" dirty="0"/>
              <a:t>Est-ce que le double clic droit existe ? Est-ce que le triple clic existe ?</a:t>
            </a:r>
          </a:p>
          <a:p>
            <a:pPr marL="231775" lvl="1" indent="0">
              <a:buNone/>
            </a:pPr>
            <a:endParaRPr lang="fr-FR" sz="1900" dirty="0"/>
          </a:p>
          <a:p>
            <a:pPr marL="231775" lvl="1" indent="0">
              <a:buNone/>
            </a:pPr>
            <a:r>
              <a:rPr lang="fr-FR" sz="1900" dirty="0"/>
              <a:t>Non !</a:t>
            </a:r>
          </a:p>
          <a:p>
            <a:pPr marL="231775" lvl="1" indent="0">
              <a:buNone/>
            </a:pPr>
            <a:r>
              <a:rPr lang="fr-FR" sz="1900" dirty="0"/>
              <a:t> Il n’y aura jamais besoin de faire un double clic droit ou un triple clic des deux côtés ! </a:t>
            </a:r>
          </a:p>
          <a:p>
            <a:pPr marL="231775" lvl="1" indent="0">
              <a:buNone/>
            </a:pPr>
            <a:endParaRPr lang="fr-FR" sz="1900" dirty="0"/>
          </a:p>
          <a:p>
            <a:pPr marL="231775" lvl="1" indent="0">
              <a:buNone/>
            </a:pPr>
            <a:r>
              <a:rPr lang="fr-FR" sz="1900" dirty="0"/>
              <a:t>Il n’y a donc que 3 types de </a:t>
            </a:r>
            <a:r>
              <a:rPr lang="fr-FR" sz="19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clics</a:t>
            </a:r>
            <a:r>
              <a:rPr lang="fr-FR" sz="1900" dirty="0"/>
              <a:t> : le </a:t>
            </a:r>
            <a:r>
              <a:rPr lang="fr-FR" sz="19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 gauche</a:t>
            </a:r>
            <a:r>
              <a:rPr lang="fr-FR" sz="1900" dirty="0"/>
              <a:t>, le </a:t>
            </a:r>
            <a:r>
              <a:rPr lang="fr-FR" sz="1900" b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double clic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dirty="0"/>
              <a:t>(gauche) et le </a:t>
            </a:r>
            <a:r>
              <a:rPr lang="fr-FR" sz="1900" b="1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 droit</a:t>
            </a:r>
            <a:endParaRPr lang="fr-FR" sz="1900" b="1" dirty="0">
              <a:solidFill>
                <a:schemeClr val="tx1"/>
              </a:solidFill>
            </a:endParaRP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A9141F5-F8CE-43E9-8508-5D5697B2646F}"/>
              </a:ext>
            </a:extLst>
          </p:cNvPr>
          <p:cNvSpPr txBox="1"/>
          <p:nvPr/>
        </p:nvSpPr>
        <p:spPr>
          <a:xfrm>
            <a:off x="-1588" y="27285"/>
            <a:ext cx="12188825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63">
              <a:spcBef>
                <a:spcPct val="0"/>
              </a:spcBef>
            </a:pPr>
            <a:r>
              <a:rPr lang="fr-FR" sz="3599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La souris</a:t>
            </a:r>
          </a:p>
        </p:txBody>
      </p:sp>
    </p:spTree>
    <p:extLst>
      <p:ext uri="{BB962C8B-B14F-4D97-AF65-F5344CB8AC3E}">
        <p14:creationId xmlns:p14="http://schemas.microsoft.com/office/powerpoint/2010/main" val="36239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124384"/>
            <a:ext cx="12071076" cy="5833008"/>
          </a:xfrm>
        </p:spPr>
        <p:txBody>
          <a:bodyPr>
            <a:normAutofit/>
          </a:bodyPr>
          <a:lstStyle/>
          <a:p>
            <a:pPr marL="574675" lvl="1" indent="-342900">
              <a:buFontTx/>
              <a:buChar char="-"/>
            </a:pPr>
            <a:r>
              <a:rPr lang="fr-FR" sz="3200" b="1" u="sng" dirty="0"/>
              <a:t>La roulette :</a:t>
            </a:r>
          </a:p>
          <a:p>
            <a:pPr marL="574675" lvl="1" indent="-342900">
              <a:buFontTx/>
              <a:buChar char="-"/>
            </a:pPr>
            <a:endParaRPr lang="fr-FR" sz="3200" dirty="0">
              <a:effectLst/>
            </a:endParaRPr>
          </a:p>
          <a:p>
            <a:pPr marL="1031738" lvl="2" indent="-342900">
              <a:buFontTx/>
              <a:buChar char="-"/>
            </a:pPr>
            <a:r>
              <a:rPr lang="fr-FR" sz="3200" dirty="0"/>
              <a:t>La </a:t>
            </a:r>
            <a:r>
              <a:rPr lang="fr-FR" sz="32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roulette</a:t>
            </a:r>
            <a:r>
              <a:rPr lang="fr-FR" sz="3200" dirty="0"/>
              <a:t> de la </a:t>
            </a:r>
            <a:r>
              <a:rPr lang="fr-FR" sz="32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souris</a:t>
            </a:r>
            <a:r>
              <a:rPr lang="fr-FR" sz="3200" dirty="0"/>
              <a:t> permet de faire défiler du contenu. </a:t>
            </a:r>
          </a:p>
          <a:p>
            <a:pPr marL="1031738" lvl="2" indent="-342900">
              <a:buFontTx/>
              <a:buChar char="-"/>
            </a:pPr>
            <a:endParaRPr lang="fr-FR" sz="3200" dirty="0"/>
          </a:p>
          <a:p>
            <a:pPr marL="1031738" lvl="2" indent="-342900">
              <a:buFontTx/>
              <a:buChar char="-"/>
            </a:pPr>
            <a:r>
              <a:rPr lang="fr-FR" sz="3200" dirty="0"/>
              <a:t>Elle est située entre les boutons des clics gauche et droit de la souris.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A9141F5-F8CE-43E9-8508-5D5697B2646F}"/>
              </a:ext>
            </a:extLst>
          </p:cNvPr>
          <p:cNvSpPr txBox="1"/>
          <p:nvPr/>
        </p:nvSpPr>
        <p:spPr>
          <a:xfrm>
            <a:off x="0" y="24388"/>
            <a:ext cx="12188825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63">
              <a:spcBef>
                <a:spcPct val="0"/>
              </a:spcBef>
            </a:pPr>
            <a:r>
              <a:rPr lang="fr-FR" sz="3599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La souris</a:t>
            </a:r>
          </a:p>
        </p:txBody>
      </p:sp>
    </p:spTree>
    <p:extLst>
      <p:ext uri="{BB962C8B-B14F-4D97-AF65-F5344CB8AC3E}">
        <p14:creationId xmlns:p14="http://schemas.microsoft.com/office/powerpoint/2010/main" val="127776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-98276" y="1124744"/>
            <a:ext cx="12071076" cy="5833008"/>
          </a:xfrm>
        </p:spPr>
        <p:txBody>
          <a:bodyPr>
            <a:normAutofit/>
          </a:bodyPr>
          <a:lstStyle/>
          <a:p>
            <a:pPr marL="231775" lvl="1" indent="0">
              <a:buNone/>
            </a:pPr>
            <a:r>
              <a:rPr lang="fr-FR" sz="3200" dirty="0"/>
              <a:t>Exercice pour la souris :</a:t>
            </a:r>
          </a:p>
          <a:p>
            <a:pPr marL="231775" lvl="1" indent="0">
              <a:buNone/>
            </a:pPr>
            <a:endParaRPr lang="fr-FR" sz="3200" dirty="0"/>
          </a:p>
          <a:p>
            <a:pPr marL="231775" lvl="1" indent="0">
              <a:buNone/>
            </a:pPr>
            <a:endParaRPr lang="fr-FR" sz="3200" dirty="0"/>
          </a:p>
          <a:p>
            <a:pPr marL="231775" lvl="1" indent="0">
              <a:buNone/>
            </a:pPr>
            <a:r>
              <a:rPr lang="fr-FR" sz="3200" dirty="0"/>
              <a:t>https://www.clic-formation.net/exercice-1-souris.html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A9141F5-F8CE-43E9-8508-5D5697B2646F}"/>
              </a:ext>
            </a:extLst>
          </p:cNvPr>
          <p:cNvSpPr txBox="1"/>
          <p:nvPr/>
        </p:nvSpPr>
        <p:spPr>
          <a:xfrm>
            <a:off x="58874" y="-39329"/>
            <a:ext cx="12071076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63">
              <a:spcBef>
                <a:spcPct val="0"/>
              </a:spcBef>
            </a:pPr>
            <a:r>
              <a:rPr lang="fr-FR" sz="3599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La souris</a:t>
            </a:r>
          </a:p>
        </p:txBody>
      </p:sp>
    </p:spTree>
    <p:extLst>
      <p:ext uri="{BB962C8B-B14F-4D97-AF65-F5344CB8AC3E}">
        <p14:creationId xmlns:p14="http://schemas.microsoft.com/office/powerpoint/2010/main" val="340219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276" y="31228"/>
            <a:ext cx="12188825" cy="1019200"/>
          </a:xfrm>
        </p:spPr>
        <p:txBody>
          <a:bodyPr/>
          <a:lstStyle/>
          <a:p>
            <a:pPr algn="ctr"/>
            <a:r>
              <a:rPr lang="fr-FR" dirty="0"/>
              <a:t>Le clavier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261" y="1412776"/>
            <a:ext cx="11593288" cy="3880773"/>
          </a:xfrm>
        </p:spPr>
        <p:txBody>
          <a:bodyPr/>
          <a:lstStyle/>
          <a:p>
            <a:endParaRPr lang="fr-FR" dirty="0"/>
          </a:p>
          <a:p>
            <a:endParaRPr lang="fr-FR" sz="2400" dirty="0"/>
          </a:p>
          <a:p>
            <a:r>
              <a:rPr sz="2400" dirty="0"/>
              <a:t>Le clavier </a:t>
            </a:r>
            <a:r>
              <a:rPr sz="2400" dirty="0" err="1"/>
              <a:t>est</a:t>
            </a:r>
            <a:r>
              <a:rPr sz="2400" dirty="0"/>
              <a:t> </a:t>
            </a:r>
            <a:r>
              <a:rPr sz="2400" dirty="0" err="1"/>
              <a:t>l’outil</a:t>
            </a:r>
            <a:r>
              <a:rPr sz="2400" dirty="0"/>
              <a:t> principal pour </a:t>
            </a:r>
            <a:r>
              <a:rPr sz="2400" dirty="0" err="1"/>
              <a:t>écrire</a:t>
            </a:r>
            <a:r>
              <a:rPr sz="2400" dirty="0"/>
              <a:t>.</a:t>
            </a:r>
          </a:p>
          <a:p>
            <a:r>
              <a:rPr sz="2400" dirty="0"/>
              <a:t>Il </a:t>
            </a:r>
            <a:r>
              <a:rPr sz="2400" dirty="0" err="1"/>
              <a:t>permet</a:t>
            </a:r>
            <a:r>
              <a:rPr sz="2400" dirty="0"/>
              <a:t> de taper du </a:t>
            </a:r>
            <a:r>
              <a:rPr sz="2400" dirty="0" err="1"/>
              <a:t>texte</a:t>
            </a:r>
            <a:r>
              <a:rPr sz="2400" dirty="0"/>
              <a:t>, des chiffres et des </a:t>
            </a:r>
            <a:r>
              <a:rPr sz="2400" dirty="0" err="1"/>
              <a:t>symboles</a:t>
            </a:r>
            <a:r>
              <a:rPr sz="2400" dirty="0"/>
              <a:t>.</a:t>
            </a:r>
            <a:endParaRPr lang="fr-FR" sz="2400" dirty="0"/>
          </a:p>
          <a:p>
            <a:r>
              <a:rPr lang="fr-FR" sz="2400" dirty="0"/>
              <a:t>Le clavier français s’appelle le clavier azerty (et qwerty pour les anglosaxons)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</TotalTime>
  <Words>1127</Words>
  <Application>Microsoft Office PowerPoint</Application>
  <PresentationFormat>Personnalisé</PresentationFormat>
  <Paragraphs>117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Corbel</vt:lpstr>
      <vt:lpstr>Trebuchet MS</vt:lpstr>
      <vt:lpstr>Wingdings 3</vt:lpstr>
      <vt:lpstr>Facette</vt:lpstr>
      <vt:lpstr>Club Informatique Gennois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clavier</vt:lpstr>
      <vt:lpstr>Présentation du clavier</vt:lpstr>
      <vt:lpstr>Les principales zones</vt:lpstr>
      <vt:lpstr>Les touches spéciales</vt:lpstr>
      <vt:lpstr>Les flèches</vt:lpstr>
      <vt:lpstr>Le pavé numérique</vt:lpstr>
      <vt:lpstr>Les caractères spéciaux</vt:lpstr>
      <vt:lpstr>Les caractères spéciaux</vt:lpstr>
      <vt:lpstr>Les caractères spéciaux</vt:lpstr>
      <vt:lpstr>Les caractères spéciaux</vt:lpstr>
      <vt:lpstr>Les caractères spéciaux</vt:lpstr>
      <vt:lpstr>Conseils pratiques</vt:lpstr>
      <vt:lpstr>Exercice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ludovic pollier</cp:lastModifiedBy>
  <cp:revision>2</cp:revision>
  <dcterms:created xsi:type="dcterms:W3CDTF">2018-03-22T09:17:13Z</dcterms:created>
  <dcterms:modified xsi:type="dcterms:W3CDTF">2025-09-15T13:37:44Z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