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0"/>
  </p:notesMasterIdLst>
  <p:sldIdLst>
    <p:sldId id="265" r:id="rId2"/>
    <p:sldId id="310" r:id="rId3"/>
    <p:sldId id="333" r:id="rId4"/>
    <p:sldId id="368" r:id="rId5"/>
    <p:sldId id="369" r:id="rId6"/>
    <p:sldId id="370" r:id="rId7"/>
    <p:sldId id="371" r:id="rId8"/>
    <p:sldId id="372" r:id="rId9"/>
    <p:sldId id="373" r:id="rId10"/>
    <p:sldId id="374" r:id="rId11"/>
    <p:sldId id="375"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2" r:id="rId27"/>
    <p:sldId id="390" r:id="rId28"/>
    <p:sldId id="391"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0645" autoAdjust="0"/>
  </p:normalViewPr>
  <p:slideViewPr>
    <p:cSldViewPr snapToGrid="0">
      <p:cViewPr varScale="1">
        <p:scale>
          <a:sx n="74" d="100"/>
          <a:sy n="74" d="100"/>
        </p:scale>
        <p:origin x="9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66F2AEC-0F19-42F4-B312-6A24C21CF1F5}" type="datetimeFigureOut">
              <a:rPr lang="fr-FR" smtClean="0"/>
              <a:t>22/09/2025</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5DFD66B-5993-4D9E-B3A4-80B61F02D6DA}" type="slidenum">
              <a:rPr lang="fr-FR" smtClean="0"/>
              <a:t>‹N°›</a:t>
            </a:fld>
            <a:endParaRPr lang="fr-FR"/>
          </a:p>
        </p:txBody>
      </p:sp>
    </p:spTree>
    <p:extLst>
      <p:ext uri="{BB962C8B-B14F-4D97-AF65-F5344CB8AC3E}">
        <p14:creationId xmlns:p14="http://schemas.microsoft.com/office/powerpoint/2010/main" val="429452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a:t>
            </a:fld>
            <a:endParaRPr lang="fr-FR" dirty="0"/>
          </a:p>
        </p:txBody>
      </p:sp>
    </p:spTree>
    <p:extLst>
      <p:ext uri="{BB962C8B-B14F-4D97-AF65-F5344CB8AC3E}">
        <p14:creationId xmlns:p14="http://schemas.microsoft.com/office/powerpoint/2010/main" val="2655446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598796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1458612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4417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4002020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00728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725943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768904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56583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695963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F77696-E27E-4089-A5D7-D8EDD78F50E5}" type="datetimeFigureOut">
              <a:rPr lang="fr-FR" smtClean="0"/>
              <a:t>22/09/2025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432371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BF77696-E27E-4089-A5D7-D8EDD78F50E5}" type="datetimeFigureOut">
              <a:rPr lang="fr-FR" smtClean="0"/>
              <a:t>22/09/2025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448036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BF77696-E27E-4089-A5D7-D8EDD78F50E5}" type="datetimeFigureOut">
              <a:rPr lang="fr-FR" smtClean="0"/>
              <a:t>22/09/2025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48202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BF77696-E27E-4089-A5D7-D8EDD78F50E5}" type="datetimeFigureOut">
              <a:rPr lang="fr-FR" smtClean="0"/>
              <a:t>22/09/2025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421717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77696-E27E-4089-A5D7-D8EDD78F50E5}" type="datetimeFigureOut">
              <a:rPr lang="fr-FR" smtClean="0"/>
              <a:t>22/09/2025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201381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BF77696-E27E-4089-A5D7-D8EDD78F50E5}" type="datetimeFigureOut">
              <a:rPr lang="fr-FR" smtClean="0"/>
              <a:t>22/09/2025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DE0D85-242A-4139-8A9B-99EA166225A0}" type="slidenum">
              <a:rPr lang="fr-FR" smtClean="0"/>
              <a:t>‹N°›</a:t>
            </a:fld>
            <a:endParaRPr lang="fr-FR"/>
          </a:p>
        </p:txBody>
      </p:sp>
    </p:spTree>
    <p:extLst>
      <p:ext uri="{BB962C8B-B14F-4D97-AF65-F5344CB8AC3E}">
        <p14:creationId xmlns:p14="http://schemas.microsoft.com/office/powerpoint/2010/main" val="2774263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DE0D85-242A-4139-8A9B-99EA166225A0}" type="slidenum">
              <a:rPr lang="fr-FR" smtClean="0"/>
              <a:t>‹N°›</a:t>
            </a:fld>
            <a:endParaRPr lang="fr-FR"/>
          </a:p>
        </p:txBody>
      </p:sp>
      <p:sp>
        <p:nvSpPr>
          <p:cNvPr id="5" name="Date Placeholder 4"/>
          <p:cNvSpPr>
            <a:spLocks noGrp="1"/>
          </p:cNvSpPr>
          <p:nvPr>
            <p:ph type="dt" sz="half" idx="10"/>
          </p:nvPr>
        </p:nvSpPr>
        <p:spPr/>
        <p:txBody>
          <a:bodyPr/>
          <a:lstStyle/>
          <a:p>
            <a:fld id="{FBF77696-E27E-4089-A5D7-D8EDD78F50E5}" type="datetimeFigureOut">
              <a:rPr lang="fr-FR" smtClean="0"/>
              <a:t>22/09/2025</a:t>
            </a:fld>
            <a:endParaRPr lang="fr-FR"/>
          </a:p>
        </p:txBody>
      </p:sp>
    </p:spTree>
    <p:extLst>
      <p:ext uri="{BB962C8B-B14F-4D97-AF65-F5344CB8AC3E}">
        <p14:creationId xmlns:p14="http://schemas.microsoft.com/office/powerpoint/2010/main" val="359120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BF77696-E27E-4089-A5D7-D8EDD78F50E5}" type="datetimeFigureOut">
              <a:rPr lang="fr-FR" smtClean="0"/>
              <a:t>22/09/2025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DE0D85-242A-4139-8A9B-99EA166225A0}" type="slidenum">
              <a:rPr lang="fr-FR" smtClean="0"/>
              <a:t>‹N°›</a:t>
            </a:fld>
            <a:endParaRPr lang="fr-FR"/>
          </a:p>
        </p:txBody>
      </p:sp>
    </p:spTree>
    <p:extLst>
      <p:ext uri="{BB962C8B-B14F-4D97-AF65-F5344CB8AC3E}">
        <p14:creationId xmlns:p14="http://schemas.microsoft.com/office/powerpoint/2010/main" val="182681194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51384" y="1061243"/>
            <a:ext cx="11161240" cy="1727448"/>
          </a:xfrm>
        </p:spPr>
        <p:txBody>
          <a:bodyPr rtlCol="0"/>
          <a:lstStyle/>
          <a:p>
            <a:pPr algn="ctr" rtl="0"/>
            <a:r>
              <a:rPr lang="fr-FR" dirty="0">
                <a:solidFill>
                  <a:srgbClr val="FF0000"/>
                </a:solidFill>
              </a:rPr>
              <a:t>C</a:t>
            </a:r>
            <a:r>
              <a:rPr lang="fr-FR" dirty="0"/>
              <a:t>lub </a:t>
            </a:r>
            <a:r>
              <a:rPr lang="fr-FR" dirty="0">
                <a:solidFill>
                  <a:srgbClr val="FF0000"/>
                </a:solidFill>
              </a:rPr>
              <a:t>I</a:t>
            </a:r>
            <a:r>
              <a:rPr lang="fr-FR" dirty="0"/>
              <a:t>nformatique </a:t>
            </a:r>
            <a:r>
              <a:rPr lang="fr-FR" dirty="0" err="1">
                <a:solidFill>
                  <a:srgbClr val="FF0000"/>
                </a:solidFill>
              </a:rPr>
              <a:t>G</a:t>
            </a:r>
            <a:r>
              <a:rPr lang="fr-FR" dirty="0" err="1"/>
              <a:t>ennois</a:t>
            </a:r>
            <a:endParaRPr lang="fr-FR" dirty="0"/>
          </a:p>
        </p:txBody>
      </p:sp>
      <p:sp>
        <p:nvSpPr>
          <p:cNvPr id="4" name="Sous-titre 3"/>
          <p:cNvSpPr>
            <a:spLocks noGrp="1"/>
          </p:cNvSpPr>
          <p:nvPr>
            <p:ph type="subTitle" idx="1"/>
          </p:nvPr>
        </p:nvSpPr>
        <p:spPr>
          <a:xfrm>
            <a:off x="1847528" y="4077072"/>
            <a:ext cx="8229600" cy="1219200"/>
          </a:xfrm>
        </p:spPr>
        <p:txBody>
          <a:bodyPr rtlCol="0">
            <a:normAutofit lnSpcReduction="10000"/>
          </a:bodyPr>
          <a:lstStyle/>
          <a:p>
            <a:pPr algn="ctr" rtl="0"/>
            <a:r>
              <a:rPr lang="fr-FR" sz="3600" dirty="0"/>
              <a:t>Mot de passe</a:t>
            </a:r>
          </a:p>
          <a:p>
            <a:pPr algn="ctr" rtl="0"/>
            <a:r>
              <a:rPr lang="fr-FR" sz="3600" dirty="0"/>
              <a:t>Cybersécurité</a:t>
            </a: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8368" y="3645025"/>
            <a:ext cx="2956816" cy="2920237"/>
          </a:xfrm>
          <a:prstGeom prst="rect">
            <a:avLst/>
          </a:prstGeom>
        </p:spPr>
      </p:pic>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319F9-6FCE-30CE-0293-A17952333B0E}"/>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F3D6DB9E-DEF8-7820-B971-A6D29DB41356}"/>
              </a:ext>
            </a:extLst>
          </p:cNvPr>
          <p:cNvSpPr>
            <a:spLocks noGrp="1"/>
          </p:cNvSpPr>
          <p:nvPr>
            <p:ph type="title"/>
          </p:nvPr>
        </p:nvSpPr>
        <p:spPr>
          <a:xfrm>
            <a:off x="0" y="-35766"/>
            <a:ext cx="12192000" cy="728462"/>
          </a:xfrm>
        </p:spPr>
        <p:txBody>
          <a:bodyPr rtlCol="0">
            <a:normAutofit fontScale="90000"/>
          </a:bodyPr>
          <a:lstStyle/>
          <a:p>
            <a:pPr algn="ctr"/>
            <a:r>
              <a:rPr lang="fr-FR" sz="4800" b="1" dirty="0"/>
              <a:t>La cybersécurité</a:t>
            </a:r>
            <a:endParaRPr lang="fr-FR" sz="4800" dirty="0"/>
          </a:p>
        </p:txBody>
      </p:sp>
      <p:sp>
        <p:nvSpPr>
          <p:cNvPr id="2" name="Espace réservé du contenu 1">
            <a:extLst>
              <a:ext uri="{FF2B5EF4-FFF2-40B4-BE49-F238E27FC236}">
                <a16:creationId xmlns:a16="http://schemas.microsoft.com/office/drawing/2014/main" id="{1E77A15E-0BAD-320C-C814-58C683DF9570}"/>
              </a:ext>
            </a:extLst>
          </p:cNvPr>
          <p:cNvSpPr>
            <a:spLocks noGrp="1"/>
          </p:cNvSpPr>
          <p:nvPr>
            <p:ph idx="1"/>
          </p:nvPr>
        </p:nvSpPr>
        <p:spPr>
          <a:xfrm>
            <a:off x="191344" y="867747"/>
            <a:ext cx="11881320" cy="5801613"/>
          </a:xfrm>
        </p:spPr>
        <p:txBody>
          <a:bodyPr>
            <a:normAutofit/>
          </a:bodyPr>
          <a:lstStyle/>
          <a:p>
            <a:r>
              <a:rPr lang="fr-FR" sz="2600" dirty="0"/>
              <a:t>La cybersécurité :</a:t>
            </a:r>
          </a:p>
          <a:p>
            <a:endParaRPr lang="fr-FR" sz="2800" dirty="0"/>
          </a:p>
          <a:p>
            <a:pPr marL="0" indent="0">
              <a:buNone/>
            </a:pPr>
            <a:r>
              <a:rPr lang="fr-FR" b="1" dirty="0"/>
              <a:t>Un mot de passe fort peut-il me protéger des cybermenaces ?</a:t>
            </a:r>
          </a:p>
          <a:p>
            <a:pPr lvl="1"/>
            <a:r>
              <a:rPr lang="fr-FR" dirty="0"/>
              <a:t>Un mot de passe fort peut accroître considérablement votre protection contre certaines cybermenaces, telles que l'accès non autorisé à vos comptes. </a:t>
            </a:r>
          </a:p>
          <a:p>
            <a:pPr lvl="1"/>
            <a:r>
              <a:rPr lang="fr-FR" dirty="0"/>
              <a:t>Cependant, ce n'est pas une solution miracle. Vous devez également être vigilant quant à la manière dont vous partagez des informations en ligne, maintenir vos logiciels à jour et utiliser des mesures de sécurité supplémentaires telles que l'authentification à deux facteurs.</a:t>
            </a:r>
          </a:p>
          <a:p>
            <a:pPr marL="0" lvl="1" indent="0">
              <a:buNone/>
            </a:pPr>
            <a:endParaRPr lang="fr-FR" dirty="0"/>
          </a:p>
          <a:p>
            <a:pPr marL="0" indent="0">
              <a:buNone/>
            </a:pPr>
            <a:r>
              <a:rPr lang="fr-FR" b="1" dirty="0"/>
              <a:t>L'utilisation d'un réseau </a:t>
            </a:r>
            <a:r>
              <a:rPr lang="fr-FR" b="1" dirty="0" err="1"/>
              <a:t>WiFi</a:t>
            </a:r>
            <a:r>
              <a:rPr lang="fr-FR" b="1" dirty="0"/>
              <a:t> public peut-elle être dangereuse ?</a:t>
            </a:r>
          </a:p>
          <a:p>
            <a:pPr lvl="1"/>
            <a:r>
              <a:rPr lang="fr-FR" dirty="0"/>
              <a:t>L'utilisation d'un réseau </a:t>
            </a:r>
            <a:r>
              <a:rPr lang="fr-FR" dirty="0" err="1"/>
              <a:t>WiFi</a:t>
            </a:r>
            <a:r>
              <a:rPr lang="fr-FR" dirty="0"/>
              <a:t> public peut être dangereuse car il n'est pas forcément sécurisé, ce qui permet aux cybercriminels d'intercepter plus facilement vos données. </a:t>
            </a:r>
          </a:p>
          <a:p>
            <a:pPr lvl="1"/>
            <a:r>
              <a:rPr lang="fr-FR" dirty="0"/>
              <a:t>Lorsque vous êtes sur un réseau </a:t>
            </a:r>
            <a:r>
              <a:rPr lang="fr-FR" dirty="0" err="1"/>
              <a:t>WiFi</a:t>
            </a:r>
            <a:r>
              <a:rPr lang="fr-FR" dirty="0"/>
              <a:t> public, évitez d'accéder à des informations sensibles, comme des opérations bancaires ou des achats, et envisagez d'utiliser un réseau privé virtuel (VPN) pour crypter votre connexion.</a:t>
            </a:r>
          </a:p>
          <a:p>
            <a:pPr lvl="1"/>
            <a:r>
              <a:rPr lang="fr-FR" dirty="0"/>
              <a:t>Faîtes un partage de connexion à partir de votre smartphone</a:t>
            </a:r>
          </a:p>
          <a:p>
            <a:pPr marL="0" lvl="1" indent="0">
              <a:buNone/>
            </a:pPr>
            <a:endParaRPr lang="fr-FR" dirty="0"/>
          </a:p>
        </p:txBody>
      </p:sp>
      <p:sp>
        <p:nvSpPr>
          <p:cNvPr id="6" name="Espace réservé du contenu 1">
            <a:extLst>
              <a:ext uri="{FF2B5EF4-FFF2-40B4-BE49-F238E27FC236}">
                <a16:creationId xmlns:a16="http://schemas.microsoft.com/office/drawing/2014/main" id="{E473368B-92FD-9BD9-ACD4-0A0F149AC142}"/>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740164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1FF49-F533-59A8-A193-E359F31B3EE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A5939FE0-9566-04FD-8517-9F581320F46C}"/>
              </a:ext>
            </a:extLst>
          </p:cNvPr>
          <p:cNvSpPr>
            <a:spLocks noGrp="1"/>
          </p:cNvSpPr>
          <p:nvPr>
            <p:ph type="title"/>
          </p:nvPr>
        </p:nvSpPr>
        <p:spPr>
          <a:xfrm>
            <a:off x="0" y="-35766"/>
            <a:ext cx="12192000" cy="728462"/>
          </a:xfrm>
        </p:spPr>
        <p:txBody>
          <a:bodyPr rtlCol="0">
            <a:normAutofit fontScale="90000"/>
          </a:bodyPr>
          <a:lstStyle/>
          <a:p>
            <a:pPr algn="ctr"/>
            <a:r>
              <a:rPr lang="fr-FR" sz="4800" b="1" dirty="0"/>
              <a:t>La cybersécurité</a:t>
            </a:r>
            <a:endParaRPr lang="fr-FR" sz="4800" dirty="0"/>
          </a:p>
        </p:txBody>
      </p:sp>
      <p:sp>
        <p:nvSpPr>
          <p:cNvPr id="2" name="Espace réservé du contenu 1">
            <a:extLst>
              <a:ext uri="{FF2B5EF4-FFF2-40B4-BE49-F238E27FC236}">
                <a16:creationId xmlns:a16="http://schemas.microsoft.com/office/drawing/2014/main" id="{1C5D58B4-7BB6-91D5-8883-DCE12016914F}"/>
              </a:ext>
            </a:extLst>
          </p:cNvPr>
          <p:cNvSpPr>
            <a:spLocks noGrp="1"/>
          </p:cNvSpPr>
          <p:nvPr>
            <p:ph idx="1"/>
          </p:nvPr>
        </p:nvSpPr>
        <p:spPr>
          <a:xfrm>
            <a:off x="191344" y="867747"/>
            <a:ext cx="11881320" cy="5801613"/>
          </a:xfrm>
        </p:spPr>
        <p:txBody>
          <a:bodyPr>
            <a:normAutofit/>
          </a:bodyPr>
          <a:lstStyle/>
          <a:p>
            <a:r>
              <a:rPr lang="fr-FR" sz="2600" dirty="0"/>
              <a:t>La cybersécurité :</a:t>
            </a:r>
          </a:p>
          <a:p>
            <a:endParaRPr lang="fr-FR" sz="2800" dirty="0"/>
          </a:p>
          <a:p>
            <a:pPr marL="0" indent="0">
              <a:buNone/>
            </a:pPr>
            <a:r>
              <a:rPr lang="fr-FR" b="1" dirty="0"/>
              <a:t>La mise à jour des logiciels contribue-t-elle à la cybersécurité ?</a:t>
            </a:r>
          </a:p>
          <a:p>
            <a:pPr lvl="1"/>
            <a:r>
              <a:rPr lang="fr-FR" dirty="0"/>
              <a:t>Les mises à jour de logiciels comprennent souvent des correctifs pour les failles de sécurité découvertes depuis la dernière mise à jour. La mise à jour de votre logiciel permet de combler ces failles et de protéger votre système contre les exploits utilisés par les cybercriminels (PC, smartphone, applications, tablettes, etc…)</a:t>
            </a:r>
          </a:p>
          <a:p>
            <a:pPr marL="0" lvl="1" indent="0">
              <a:buNone/>
            </a:pPr>
            <a:endParaRPr lang="fr-FR" dirty="0"/>
          </a:p>
          <a:p>
            <a:pPr marL="0" indent="0">
              <a:buNone/>
            </a:pPr>
            <a:r>
              <a:rPr lang="fr-FR" b="1" dirty="0"/>
              <a:t>Que puis-je faire pour garantir la sécurité de mes données personnelles en ligne ?</a:t>
            </a:r>
          </a:p>
          <a:p>
            <a:pPr lvl="1"/>
            <a:r>
              <a:rPr lang="fr-FR" dirty="0"/>
              <a:t>Pour garantir la sécurité de vos informations personnelles en ligne:</a:t>
            </a:r>
          </a:p>
          <a:p>
            <a:pPr lvl="2"/>
            <a:r>
              <a:rPr lang="fr-FR" sz="1600" dirty="0"/>
              <a:t>utilisez des mots de passe forts et uniques pour différents comptes</a:t>
            </a:r>
          </a:p>
          <a:p>
            <a:pPr lvl="2"/>
            <a:r>
              <a:rPr lang="fr-FR" sz="1600" dirty="0"/>
              <a:t>activez l'authentification à deux facteurs lorsque c'est possible</a:t>
            </a:r>
          </a:p>
          <a:p>
            <a:pPr lvl="2"/>
            <a:r>
              <a:rPr lang="fr-FR" sz="1600" dirty="0"/>
              <a:t>soyez prudent quant aux informations que vous partagez sur les médias sociaux et vérifiez toujours que les sites web sont sécurisés (recherchez le protocole de transfert hypertexte sécurisé (HTTPS) dans le localisateur de ressources uniformes (URL)) lorsque vous saisissez des informations sensibles.</a:t>
            </a:r>
          </a:p>
          <a:p>
            <a:pPr marL="0" lvl="1" indent="0">
              <a:buNone/>
            </a:pPr>
            <a:endParaRPr lang="fr-FR" dirty="0"/>
          </a:p>
        </p:txBody>
      </p:sp>
      <p:sp>
        <p:nvSpPr>
          <p:cNvPr id="6" name="Espace réservé du contenu 1">
            <a:extLst>
              <a:ext uri="{FF2B5EF4-FFF2-40B4-BE49-F238E27FC236}">
                <a16:creationId xmlns:a16="http://schemas.microsoft.com/office/drawing/2014/main" id="{C5FEE9AB-259B-2C46-9677-70D5490DE84C}"/>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699790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3B0DD-D335-E4DA-2E4F-9BE6A80E7224}"/>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C5A9DF95-2335-1AB9-6B47-B357C124A3AD}"/>
              </a:ext>
            </a:extLst>
          </p:cNvPr>
          <p:cNvSpPr>
            <a:spLocks noGrp="1"/>
          </p:cNvSpPr>
          <p:nvPr>
            <p:ph type="title"/>
          </p:nvPr>
        </p:nvSpPr>
        <p:spPr>
          <a:xfrm>
            <a:off x="0" y="-35766"/>
            <a:ext cx="12192000" cy="728462"/>
          </a:xfrm>
        </p:spPr>
        <p:txBody>
          <a:bodyPr rtlCol="0">
            <a:normAutofit fontScale="90000"/>
          </a:bodyPr>
          <a:lstStyle/>
          <a:p>
            <a:pPr algn="ctr"/>
            <a:r>
              <a:rPr lang="fr-FR" sz="4800" b="1" dirty="0"/>
              <a:t>Protections de vos données personnelles</a:t>
            </a:r>
          </a:p>
        </p:txBody>
      </p:sp>
      <p:sp>
        <p:nvSpPr>
          <p:cNvPr id="2" name="Espace réservé du contenu 1">
            <a:extLst>
              <a:ext uri="{FF2B5EF4-FFF2-40B4-BE49-F238E27FC236}">
                <a16:creationId xmlns:a16="http://schemas.microsoft.com/office/drawing/2014/main" id="{DFEEB2F9-DC99-E34E-85C6-1642A3907294}"/>
              </a:ext>
            </a:extLst>
          </p:cNvPr>
          <p:cNvSpPr>
            <a:spLocks noGrp="1"/>
          </p:cNvSpPr>
          <p:nvPr>
            <p:ph idx="1"/>
          </p:nvPr>
        </p:nvSpPr>
        <p:spPr>
          <a:xfrm>
            <a:off x="191344" y="867747"/>
            <a:ext cx="11881320" cy="5801613"/>
          </a:xfrm>
        </p:spPr>
        <p:txBody>
          <a:bodyPr>
            <a:normAutofit/>
          </a:bodyPr>
          <a:lstStyle/>
          <a:p>
            <a:r>
              <a:rPr lang="fr-FR" sz="2600" dirty="0"/>
              <a:t>Pourquoi c’est important ?</a:t>
            </a:r>
          </a:p>
          <a:p>
            <a:endParaRPr lang="fr-FR" sz="2600" dirty="0"/>
          </a:p>
          <a:p>
            <a:pPr lvl="1"/>
            <a:r>
              <a:rPr lang="fr-FR" sz="2000" dirty="0"/>
              <a:t>Les informations que vous divulguez en ligne pour accéder à certains services sont très sensibles et extrêmement précieuses. Lorsque vous divulguez des informations personnelles telles que votre nom, votre date de naissance, votre numéro de sécurité sociale et d'autres informations, vous donnez en quelque sorte la clé de votre identité.</a:t>
            </a:r>
          </a:p>
          <a:p>
            <a:pPr lvl="1"/>
            <a:endParaRPr lang="fr-FR" sz="2000" dirty="0"/>
          </a:p>
          <a:p>
            <a:pPr lvl="1"/>
            <a:endParaRPr lang="fr-FR" sz="2000" dirty="0"/>
          </a:p>
          <a:p>
            <a:pPr lvl="1"/>
            <a:r>
              <a:rPr lang="fr-FR" sz="2000" dirty="0"/>
              <a:t>Si des personnes mal intentionnées obtiennent ces informations, elles peuvent les utiliser pour voler votre identité, commettre des fraudes à votre encontre ou même vous blesser physiquement. C'est pourquoi il est essentiel de préserver la confidentialité et la sécurité de vos informations personnelles</a:t>
            </a:r>
            <a:r>
              <a:rPr lang="fr-FR" dirty="0"/>
              <a:t>.</a:t>
            </a:r>
          </a:p>
          <a:p>
            <a:pPr lvl="2"/>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B96CF7FA-3357-8A8E-8094-F070279F4450}"/>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514904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A1FB-9417-99F7-C5F9-D97C63F4CB90}"/>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000E925F-1447-9A4E-EDCB-85FBD233543D}"/>
              </a:ext>
            </a:extLst>
          </p:cNvPr>
          <p:cNvSpPr>
            <a:spLocks noGrp="1"/>
          </p:cNvSpPr>
          <p:nvPr>
            <p:ph type="title"/>
          </p:nvPr>
        </p:nvSpPr>
        <p:spPr>
          <a:xfrm>
            <a:off x="0" y="-35766"/>
            <a:ext cx="12192000" cy="728462"/>
          </a:xfrm>
        </p:spPr>
        <p:txBody>
          <a:bodyPr rtlCol="0">
            <a:normAutofit fontScale="90000"/>
          </a:bodyPr>
          <a:lstStyle/>
          <a:p>
            <a:pPr algn="ctr"/>
            <a:r>
              <a:rPr lang="fr-FR" sz="4800" b="1" dirty="0"/>
              <a:t>Protections de vos données personnelles</a:t>
            </a:r>
          </a:p>
        </p:txBody>
      </p:sp>
      <p:sp>
        <p:nvSpPr>
          <p:cNvPr id="2" name="Espace réservé du contenu 1">
            <a:extLst>
              <a:ext uri="{FF2B5EF4-FFF2-40B4-BE49-F238E27FC236}">
                <a16:creationId xmlns:a16="http://schemas.microsoft.com/office/drawing/2014/main" id="{9E4D5715-4F66-92AF-3E4E-C22698251DE0}"/>
              </a:ext>
            </a:extLst>
          </p:cNvPr>
          <p:cNvSpPr>
            <a:spLocks noGrp="1"/>
          </p:cNvSpPr>
          <p:nvPr>
            <p:ph idx="1"/>
          </p:nvPr>
        </p:nvSpPr>
        <p:spPr>
          <a:xfrm>
            <a:off x="191344" y="867747"/>
            <a:ext cx="11881320" cy="5801613"/>
          </a:xfrm>
        </p:spPr>
        <p:txBody>
          <a:bodyPr>
            <a:normAutofit lnSpcReduction="10000"/>
          </a:bodyPr>
          <a:lstStyle/>
          <a:p>
            <a:r>
              <a:rPr lang="fr-FR" sz="2600" dirty="0"/>
              <a:t>Pourquoi c’est important ?</a:t>
            </a:r>
          </a:p>
          <a:p>
            <a:endParaRPr lang="fr-FR" sz="2600" dirty="0"/>
          </a:p>
          <a:p>
            <a:r>
              <a:rPr lang="fr-FR" sz="2000" dirty="0"/>
              <a:t>Une autre raison pour laquelle la protection de la confidentialité de vos données est si essentielle est qu'elle peut affecter vos droits et libertés. Les entreprises et les gouvernements exercent un contrôle important sur la vie des personnes en recueillant un grand nombre d'informations à leur sujet par le biais de la collecte de données.</a:t>
            </a:r>
          </a:p>
          <a:p>
            <a:endParaRPr lang="fr-FR" sz="2000" dirty="0"/>
          </a:p>
          <a:p>
            <a:r>
              <a:rPr lang="fr-FR" sz="2000" dirty="0"/>
              <a:t>Grâce à ces informations, ils peuvent influencer notre comportement, orienter la publicité vers nous et même prendre des décisions qui affectent notre capacité à obtenir un emploi, un prêt ou d'autres opportunités. Cette situation est particulièrement préoccupante si l'on considère qu'un grand nombre de personnes n'ont que très peu d'influence sur les données collectées à leur sujet ou sur la manière dont elles sont utilisées.</a:t>
            </a:r>
          </a:p>
          <a:p>
            <a:endParaRPr lang="fr-FR" sz="2000" dirty="0"/>
          </a:p>
          <a:p>
            <a:r>
              <a:rPr lang="fr-FR" sz="2000" dirty="0"/>
              <a:t>À ce titre, la protection des informations personnelles est essentielle car il s'agit d'un droit humain fondamental. Chacun a droit au respect de sa vie privée et à la possibilité de contrôler les informations collectées à son sujet. </a:t>
            </a:r>
          </a:p>
          <a:p>
            <a:endParaRPr lang="fr-FR" sz="2000"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590D8446-C207-3492-6DF8-1D8F626C19AC}"/>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187825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AB94E-05A5-F47D-26AC-9EE36B5B604F}"/>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E8324BFB-3FD4-11F5-CBD4-442E7A54BC95}"/>
              </a:ext>
            </a:extLst>
          </p:cNvPr>
          <p:cNvSpPr>
            <a:spLocks noGrp="1"/>
          </p:cNvSpPr>
          <p:nvPr>
            <p:ph type="title"/>
          </p:nvPr>
        </p:nvSpPr>
        <p:spPr>
          <a:xfrm>
            <a:off x="0" y="-35766"/>
            <a:ext cx="12192000" cy="728462"/>
          </a:xfrm>
        </p:spPr>
        <p:txBody>
          <a:bodyPr rtlCol="0">
            <a:normAutofit fontScale="90000"/>
          </a:bodyPr>
          <a:lstStyle/>
          <a:p>
            <a:pPr algn="ctr"/>
            <a:r>
              <a:rPr lang="fr-FR" sz="4800" b="1" dirty="0"/>
              <a:t>Protections de vos données personnelles</a:t>
            </a:r>
          </a:p>
        </p:txBody>
      </p:sp>
      <p:sp>
        <p:nvSpPr>
          <p:cNvPr id="2" name="Espace réservé du contenu 1">
            <a:extLst>
              <a:ext uri="{FF2B5EF4-FFF2-40B4-BE49-F238E27FC236}">
                <a16:creationId xmlns:a16="http://schemas.microsoft.com/office/drawing/2014/main" id="{34FBD4CB-9F90-F2C7-9794-FCD01113DC21}"/>
              </a:ext>
            </a:extLst>
          </p:cNvPr>
          <p:cNvSpPr>
            <a:spLocks noGrp="1"/>
          </p:cNvSpPr>
          <p:nvPr>
            <p:ph idx="1"/>
          </p:nvPr>
        </p:nvSpPr>
        <p:spPr>
          <a:xfrm>
            <a:off x="191344" y="867747"/>
            <a:ext cx="11881320" cy="5801613"/>
          </a:xfrm>
        </p:spPr>
        <p:txBody>
          <a:bodyPr>
            <a:normAutofit/>
          </a:bodyPr>
          <a:lstStyle/>
          <a:p>
            <a:r>
              <a:rPr lang="fr-FR" sz="2600" dirty="0"/>
              <a:t>Pourquoi c’est important ?</a:t>
            </a:r>
          </a:p>
          <a:p>
            <a:endParaRPr lang="fr-FR" sz="2600" dirty="0"/>
          </a:p>
          <a:p>
            <a:pPr lvl="1"/>
            <a:r>
              <a:rPr lang="fr-FR" sz="1800" dirty="0"/>
              <a:t>Exemple :</a:t>
            </a:r>
          </a:p>
          <a:p>
            <a:pPr lvl="2"/>
            <a:r>
              <a:rPr lang="fr-FR" sz="1700" dirty="0"/>
              <a:t>87 millions de personnes, abonnées à Facebook, ont vu leurs données personnelles siphonnées par une société tierce, Cambridge </a:t>
            </a:r>
            <a:r>
              <a:rPr lang="fr-FR" sz="1700" dirty="0" err="1"/>
              <a:t>Analytica</a:t>
            </a:r>
            <a:r>
              <a:rPr lang="fr-FR" sz="1700" dirty="0"/>
              <a:t>, dans le but d’aider Donald Trump à remporter l’élection présidentielle américaine. Très concrètement, la société londonienne Cambridge </a:t>
            </a:r>
            <a:r>
              <a:rPr lang="fr-FR" sz="1700" dirty="0" err="1"/>
              <a:t>Analytica</a:t>
            </a:r>
            <a:r>
              <a:rPr lang="fr-FR" sz="1700" dirty="0"/>
              <a:t> a développé un logiciel pour la campagne de Donald Trump, permettant de cibler plusieurs millions d’électeurs en fonction de leur profil.</a:t>
            </a:r>
          </a:p>
          <a:p>
            <a:pPr lvl="2"/>
            <a:r>
              <a:rPr lang="fr-FR" sz="1700" dirty="0"/>
              <a:t>Pour récolter ces données, l’entreprise a fait appel à un professeur en psychologie de l’université de Cambridge, Aleksandr </a:t>
            </a:r>
            <a:r>
              <a:rPr lang="fr-FR" sz="1700" dirty="0" err="1"/>
              <a:t>Kogan</a:t>
            </a:r>
            <a:r>
              <a:rPr lang="fr-FR" sz="1700" dirty="0"/>
              <a:t>. Pour ses travaux de recherche, celui-ci a développé une application : un simple test de personnalité pour lequel les personnes étaient payées un peu moins de 4 euros. Une condition était requise pour passer le test et recevoir l’argent : se connecter à l’application avec son compte Facebook.</a:t>
            </a:r>
            <a:br>
              <a:rPr lang="fr-FR" sz="1700" dirty="0"/>
            </a:br>
            <a:r>
              <a:rPr lang="fr-FR" sz="1700" dirty="0"/>
              <a:t>Se faisant, la personne donnait accès (sans le savoir, à moins de regarder dans le détail les autorisations données au moment de cliquer) à un grand nombre de données personnelles, comme sa date de naissance ou l’ensemble de ses « likes » sur Facebook. En combinant les informations du test de personnalité avec les données Facebook, </a:t>
            </a:r>
            <a:r>
              <a:rPr lang="fr-FR" sz="1700" dirty="0" err="1"/>
              <a:t>Kogan</a:t>
            </a:r>
            <a:r>
              <a:rPr lang="fr-FR" sz="1700" dirty="0"/>
              <a:t> pouvait déterminer un « profil psychologique » de la personne, qu’il envoyait à Cambridge </a:t>
            </a:r>
            <a:r>
              <a:rPr lang="fr-FR" sz="1700" dirty="0" err="1"/>
              <a:t>Analytica</a:t>
            </a:r>
            <a:r>
              <a:rPr lang="fr-FR" sz="1700" dirty="0"/>
              <a:t>.</a:t>
            </a:r>
          </a:p>
          <a:p>
            <a:pPr lvl="2"/>
            <a:endParaRPr lang="fr-FR" sz="1700" dirty="0"/>
          </a:p>
          <a:p>
            <a:endParaRPr lang="fr-FR" sz="2000"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0CF2F6D8-307A-3A9B-6930-1E3F41635C1C}"/>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825864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8FA86-FCAE-1F92-66AD-2A887DC419A6}"/>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49AC7645-F122-CAEB-A879-B8E0296D2A75}"/>
              </a:ext>
            </a:extLst>
          </p:cNvPr>
          <p:cNvSpPr>
            <a:spLocks noGrp="1"/>
          </p:cNvSpPr>
          <p:nvPr>
            <p:ph type="title"/>
          </p:nvPr>
        </p:nvSpPr>
        <p:spPr>
          <a:xfrm>
            <a:off x="0" y="-35766"/>
            <a:ext cx="12192000" cy="728462"/>
          </a:xfrm>
        </p:spPr>
        <p:txBody>
          <a:bodyPr rtlCol="0">
            <a:normAutofit fontScale="90000"/>
          </a:bodyPr>
          <a:lstStyle/>
          <a:p>
            <a:pPr algn="ctr"/>
            <a:r>
              <a:rPr lang="fr-FR" sz="4800" b="1" dirty="0"/>
              <a:t>Protections de vos données personnelles</a:t>
            </a:r>
          </a:p>
        </p:txBody>
      </p:sp>
      <p:sp>
        <p:nvSpPr>
          <p:cNvPr id="2" name="Espace réservé du contenu 1">
            <a:extLst>
              <a:ext uri="{FF2B5EF4-FFF2-40B4-BE49-F238E27FC236}">
                <a16:creationId xmlns:a16="http://schemas.microsoft.com/office/drawing/2014/main" id="{31F9D64D-00DC-1888-F3FC-5A0E2C0387B8}"/>
              </a:ext>
            </a:extLst>
          </p:cNvPr>
          <p:cNvSpPr>
            <a:spLocks noGrp="1"/>
          </p:cNvSpPr>
          <p:nvPr>
            <p:ph idx="1"/>
          </p:nvPr>
        </p:nvSpPr>
        <p:spPr>
          <a:xfrm>
            <a:off x="191344" y="867747"/>
            <a:ext cx="11881320" cy="5801613"/>
          </a:xfrm>
        </p:spPr>
        <p:txBody>
          <a:bodyPr>
            <a:normAutofit/>
          </a:bodyPr>
          <a:lstStyle/>
          <a:p>
            <a:r>
              <a:rPr lang="fr-FR" sz="2600" dirty="0"/>
              <a:t>Pourquoi c’est important ?</a:t>
            </a:r>
          </a:p>
          <a:p>
            <a:endParaRPr lang="fr-FR" sz="2600" dirty="0"/>
          </a:p>
          <a:p>
            <a:pPr lvl="1"/>
            <a:r>
              <a:rPr lang="fr-FR" sz="1800" dirty="0"/>
              <a:t>Exemple :</a:t>
            </a:r>
          </a:p>
          <a:p>
            <a:pPr lvl="2"/>
            <a:r>
              <a:rPr lang="fr-FR" sz="1600" dirty="0"/>
              <a:t>L’application scannait également les profils des amis de la personne visée pour établir les profils de ces derniers. Ainsi, </a:t>
            </a:r>
            <a:r>
              <a:rPr lang="fr-FR" sz="1600" dirty="0" err="1"/>
              <a:t>Kogan</a:t>
            </a:r>
            <a:r>
              <a:rPr lang="fr-FR" sz="1600" dirty="0"/>
              <a:t> et Cambridge </a:t>
            </a:r>
            <a:r>
              <a:rPr lang="fr-FR" sz="1600" dirty="0" err="1"/>
              <a:t>Analytica</a:t>
            </a:r>
            <a:r>
              <a:rPr lang="fr-FR" sz="1600" dirty="0"/>
              <a:t> ont récolté directement les informations de 270 000 personnes et 87 millions de leurs amis, majoritairement américains.</a:t>
            </a:r>
          </a:p>
          <a:p>
            <a:pPr lvl="2"/>
            <a:endParaRPr lang="fr-FR" sz="1600" dirty="0"/>
          </a:p>
          <a:p>
            <a:pPr lvl="2"/>
            <a:r>
              <a:rPr lang="fr-FR" sz="1600" dirty="0"/>
              <a:t>Ces données ont ensuite servi à l’élaboration de campagnes de communication ultra ciblées en fonction des profils établis. « Nous avons exploité Facebook pour récolter le profil de millions de personnes. Et nous avons construit des modèles qui utilisaient ce qu’on savait d’eux pour cibler leurs démons intimes. C’était la base autour de laquelle l’entreprise était créée », a ainsi expliqué un ancien salarié lanceur d’alerte au Guardian.</a:t>
            </a:r>
          </a:p>
          <a:p>
            <a:pPr lvl="2"/>
            <a:endParaRPr lang="fr-FR" sz="1600" dirty="0"/>
          </a:p>
          <a:p>
            <a:pPr lvl="2"/>
            <a:r>
              <a:rPr lang="fr-FR" sz="1600" dirty="0"/>
              <a:t>Et si Cambridge </a:t>
            </a:r>
            <a:r>
              <a:rPr lang="fr-FR" sz="1600" dirty="0" err="1"/>
              <a:t>Analytica</a:t>
            </a:r>
            <a:r>
              <a:rPr lang="fr-FR" sz="1600" dirty="0"/>
              <a:t> a prélevé ces données personnelles pour le compte de Donald Trump, ce n’est pas un hasard : le milliardaire Robert Mercer, propriétaire de la société londonienne, est le principal donateur individuel de la campagne du Républicain. Et l’un des fondateurs de CA est Steve </a:t>
            </a:r>
            <a:r>
              <a:rPr lang="fr-FR" sz="1600" dirty="0" err="1"/>
              <a:t>Bannon</a:t>
            </a:r>
            <a:r>
              <a:rPr lang="fr-FR" sz="1600" dirty="0"/>
              <a:t>, conseiller de campagne puis à la Maison Blanche de Trump.</a:t>
            </a:r>
          </a:p>
          <a:p>
            <a:pPr lvl="2"/>
            <a:endParaRPr lang="fr-FR" sz="1700" dirty="0"/>
          </a:p>
          <a:p>
            <a:endParaRPr lang="fr-FR" sz="2000"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CF532EDE-6CB9-5EBB-5C36-F79C5CE7E9D6}"/>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339939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899F6-A9BC-A459-2E61-C0E3A94C0411}"/>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F8B6D744-6738-3553-76A7-6F9AF53FFB7E}"/>
              </a:ext>
            </a:extLst>
          </p:cNvPr>
          <p:cNvSpPr>
            <a:spLocks noGrp="1"/>
          </p:cNvSpPr>
          <p:nvPr>
            <p:ph type="title"/>
          </p:nvPr>
        </p:nvSpPr>
        <p:spPr>
          <a:xfrm>
            <a:off x="0" y="-35766"/>
            <a:ext cx="12192000" cy="728462"/>
          </a:xfrm>
        </p:spPr>
        <p:txBody>
          <a:bodyPr rtlCol="0">
            <a:normAutofit fontScale="90000"/>
          </a:bodyPr>
          <a:lstStyle/>
          <a:p>
            <a:pPr algn="ctr"/>
            <a:r>
              <a:rPr lang="fr-FR" sz="4800" b="1" dirty="0"/>
              <a:t>Protections de vos données personnelles</a:t>
            </a:r>
          </a:p>
        </p:txBody>
      </p:sp>
      <p:sp>
        <p:nvSpPr>
          <p:cNvPr id="2" name="Espace réservé du contenu 1">
            <a:extLst>
              <a:ext uri="{FF2B5EF4-FFF2-40B4-BE49-F238E27FC236}">
                <a16:creationId xmlns:a16="http://schemas.microsoft.com/office/drawing/2014/main" id="{B3D2D3E6-B7BF-08E9-30E5-A3F6DE892C06}"/>
              </a:ext>
            </a:extLst>
          </p:cNvPr>
          <p:cNvSpPr>
            <a:spLocks noGrp="1"/>
          </p:cNvSpPr>
          <p:nvPr>
            <p:ph idx="1"/>
          </p:nvPr>
        </p:nvSpPr>
        <p:spPr>
          <a:xfrm>
            <a:off x="191344" y="867747"/>
            <a:ext cx="11881320" cy="5801613"/>
          </a:xfrm>
        </p:spPr>
        <p:txBody>
          <a:bodyPr>
            <a:normAutofit/>
          </a:bodyPr>
          <a:lstStyle/>
          <a:p>
            <a:r>
              <a:rPr lang="fr-FR" sz="2600" dirty="0"/>
              <a:t>Pourquoi c’est important ?</a:t>
            </a:r>
          </a:p>
          <a:p>
            <a:endParaRPr lang="fr-FR" sz="2600" dirty="0"/>
          </a:p>
          <a:p>
            <a:pPr lvl="1"/>
            <a:r>
              <a:rPr lang="fr-FR" sz="1800" dirty="0"/>
              <a:t>Exemple :</a:t>
            </a:r>
          </a:p>
          <a:p>
            <a:pPr lvl="2"/>
            <a:r>
              <a:rPr lang="fr-FR" sz="1600" dirty="0"/>
              <a:t>Résultat : Les révélations des journaux anglo-saxons sur cette fuite de données ont poussé Facebook à réagir. Le réseau social autorisait en effet la collecte de données à l’époque des faits. Face au scandale Cambridge </a:t>
            </a:r>
            <a:r>
              <a:rPr lang="fr-FR" sz="1600" dirty="0" err="1"/>
              <a:t>Analytica</a:t>
            </a:r>
            <a:r>
              <a:rPr lang="fr-FR" sz="1600" dirty="0"/>
              <a:t>, le PDG de Facebook Mark Zuckerberg a ainsi déclaré : « Il y a une rupture de confiance entre Facebook et ceux qui partagent leurs données avec nous et qui s’attendent à ce que nous les protégions. Nous devons réparer cela ». Il a toutefois expliqué que depuis 2014, la « faille » qui a permis d’aspirer autant de données est en partie colmatée : le réseau social avait alors pris la décision d’interdire la collecte des données des amis d’un utilisateur par une application. Sans avoir pour autant demandé des comptes aux entreprises (comme Cambridge </a:t>
            </a:r>
            <a:r>
              <a:rPr lang="fr-FR" sz="1600" dirty="0" err="1"/>
              <a:t>Analytica</a:t>
            </a:r>
            <a:r>
              <a:rPr lang="fr-FR" sz="1600" dirty="0"/>
              <a:t>) qui avaient pu le faire. Pour ne pas avoir protégé les données personnelles de ses utilisateurs, Facebook a été condamné, en octobre 2018, à 500 000 euros d’amende au Royaume-Uni.</a:t>
            </a:r>
          </a:p>
          <a:p>
            <a:pPr lvl="2"/>
            <a:endParaRPr lang="fr-FR" sz="1700" dirty="0"/>
          </a:p>
          <a:p>
            <a:endParaRPr lang="fr-FR" sz="2000"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E6793F53-4B57-28E2-8474-0B9DF3DEC19C}"/>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64836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9B488-45F6-B69F-1797-8777639A37F1}"/>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5E1E67B-5EA7-3F02-BD5C-E4D333CC1A2A}"/>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B15B13EB-4757-0210-1CAE-A2A41F3B75CC}"/>
              </a:ext>
            </a:extLst>
          </p:cNvPr>
          <p:cNvSpPr>
            <a:spLocks noGrp="1"/>
          </p:cNvSpPr>
          <p:nvPr>
            <p:ph idx="1"/>
          </p:nvPr>
        </p:nvSpPr>
        <p:spPr>
          <a:xfrm>
            <a:off x="191344" y="867747"/>
            <a:ext cx="11881320" cy="5801613"/>
          </a:xfrm>
        </p:spPr>
        <p:txBody>
          <a:bodyPr>
            <a:normAutofit/>
          </a:bodyPr>
          <a:lstStyle/>
          <a:p>
            <a:r>
              <a:rPr lang="fr-FR" sz="2600" b="1" dirty="0"/>
              <a:t>Arnaque au chantage à l’ordinateur/webcam prétendus piratés</a:t>
            </a:r>
          </a:p>
          <a:p>
            <a:endParaRPr lang="fr-FR" sz="2600" b="1" dirty="0"/>
          </a:p>
          <a:p>
            <a:pPr lvl="1"/>
            <a:r>
              <a:rPr lang="fr-FR" sz="2400" dirty="0"/>
              <a:t>L’arnaque au chantage à l’ordinateur/webcam prétendus piratés, dite </a:t>
            </a:r>
            <a:r>
              <a:rPr lang="fr-FR" sz="2400" dirty="0" err="1"/>
              <a:t>cryptoporno</a:t>
            </a:r>
            <a:r>
              <a:rPr lang="fr-FR" sz="2400" dirty="0"/>
              <a:t>, prend généralement la forme d’un message reçu, de la part d’un inconnu qui se présente comme un pirate informatique (« hacker »). </a:t>
            </a:r>
          </a:p>
          <a:p>
            <a:pPr lvl="1"/>
            <a:r>
              <a:rPr lang="fr-FR" sz="2400" dirty="0"/>
              <a:t>Ce « pirate » prétend avoir pris le contrôle de l’ordinateur de la victime suite à la consultation d’un site pornographique. </a:t>
            </a:r>
          </a:p>
          <a:p>
            <a:pPr lvl="1"/>
            <a:r>
              <a:rPr lang="fr-FR" sz="2400" dirty="0"/>
              <a:t>Le cybercriminel annonce alors avoir obtenu des vidéos compromettantes de la victime réalisées avec sa webcam. Il menace de les publier à ses contacts personnels, ou même professionnels, si la victime ne lui paie pas une rançon.</a:t>
            </a:r>
            <a:endParaRPr lang="fr-FR" sz="2400" b="1" dirty="0"/>
          </a:p>
          <a:p>
            <a:endParaRPr lang="fr-FR" sz="2400"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D299320B-6A54-36CE-167D-44AC866E0A8A}"/>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1277906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E926F-060D-EB3A-FDB7-50DE1C666C4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0AD0498-743E-4419-773D-2FE0F357D6AE}"/>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96DF0B56-F0A0-89FC-D48D-7DEA3BB5E479}"/>
              </a:ext>
            </a:extLst>
          </p:cNvPr>
          <p:cNvSpPr>
            <a:spLocks noGrp="1"/>
          </p:cNvSpPr>
          <p:nvPr>
            <p:ph idx="1"/>
          </p:nvPr>
        </p:nvSpPr>
        <p:spPr>
          <a:xfrm>
            <a:off x="191344" y="867747"/>
            <a:ext cx="11881320" cy="5801613"/>
          </a:xfrm>
        </p:spPr>
        <p:txBody>
          <a:bodyPr>
            <a:normAutofit/>
          </a:bodyPr>
          <a:lstStyle/>
          <a:p>
            <a:r>
              <a:rPr lang="fr-FR" sz="2600" b="1" dirty="0"/>
              <a:t>Arnaque au Compte Personnel de Formation (CPF)</a:t>
            </a:r>
          </a:p>
          <a:p>
            <a:endParaRPr lang="fr-FR" sz="2600" b="1" dirty="0"/>
          </a:p>
          <a:p>
            <a:pPr lvl="1"/>
            <a:r>
              <a:rPr lang="fr-FR" sz="2400" dirty="0"/>
              <a:t>L’arnaque au Compte Personnel de Formation (CPF) démarre généralement par un appel téléphonique d’une personne prétendant appartenir à la plateforme « Mon Compte Formation » ou à un autre organisme.</a:t>
            </a:r>
            <a:br>
              <a:rPr lang="fr-FR" sz="2400" dirty="0"/>
            </a:br>
            <a:r>
              <a:rPr lang="fr-FR" sz="2400" dirty="0"/>
              <a:t>La victime peut également découvrir une inscription à une formation à son insu en se connectant à son compte CPF.</a:t>
            </a:r>
            <a:endParaRPr lang="fr-FR" sz="2400" b="1" dirty="0"/>
          </a:p>
          <a:p>
            <a:pPr marL="914400" lvl="2" indent="0">
              <a:buNone/>
            </a:pPr>
            <a:endParaRPr lang="fr-FR" sz="1600" dirty="0"/>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9E4187D8-B325-B910-BD02-3F7F7D642148}"/>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376738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ACB34-4884-4506-6F47-71C24060EEA0}"/>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BAF1D15E-B8B5-4C2A-8D1C-8915887FE671}"/>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CB6F5BA5-CB52-6476-6811-29F5DC322AD6}"/>
              </a:ext>
            </a:extLst>
          </p:cNvPr>
          <p:cNvSpPr>
            <a:spLocks noGrp="1"/>
          </p:cNvSpPr>
          <p:nvPr>
            <p:ph idx="1"/>
          </p:nvPr>
        </p:nvSpPr>
        <p:spPr>
          <a:xfrm>
            <a:off x="191344" y="867747"/>
            <a:ext cx="11881320" cy="5801613"/>
          </a:xfrm>
        </p:spPr>
        <p:txBody>
          <a:bodyPr>
            <a:normAutofit/>
          </a:bodyPr>
          <a:lstStyle/>
          <a:p>
            <a:r>
              <a:rPr lang="fr-FR" sz="2600" b="1" dirty="0"/>
              <a:t>Arnaque au faux support technique</a:t>
            </a:r>
          </a:p>
          <a:p>
            <a:endParaRPr lang="fr-FR" sz="2600" b="1" dirty="0"/>
          </a:p>
          <a:p>
            <a:pPr lvl="1"/>
            <a:r>
              <a:rPr lang="fr-FR" sz="2400" dirty="0"/>
              <a:t>L’arnaque au faux support technique (ou fraude à la réparation informatique) consiste à effrayer la victime, par SMS, téléphone, chat, courriel, ou par l’apparition d’un message qui bloque son ordinateur. </a:t>
            </a:r>
          </a:p>
          <a:p>
            <a:pPr lvl="1"/>
            <a:r>
              <a:rPr lang="fr-FR" sz="2400" dirty="0"/>
              <a:t>Il est généralement indiqué à la victime un problème technique grave et un risque de perte de ses données ou de l’usage de son équipement afin de la pousser à contacter un prétendu support technique officiel (Microsoft, Apple, Google…), pour ensuite la convaincre de payer un pseudo-dépannage informatique et/ou à acheter des logiciels inutiles, voire nuisibles.</a:t>
            </a:r>
          </a:p>
          <a:p>
            <a:pPr lvl="1"/>
            <a:endParaRPr lang="fr-FR" dirty="0"/>
          </a:p>
          <a:p>
            <a:pPr marL="0" lvl="1" indent="0">
              <a:buNone/>
            </a:pPr>
            <a:endParaRPr lang="fr-FR" dirty="0"/>
          </a:p>
        </p:txBody>
      </p:sp>
      <p:sp>
        <p:nvSpPr>
          <p:cNvPr id="6" name="Espace réservé du contenu 1">
            <a:extLst>
              <a:ext uri="{FF2B5EF4-FFF2-40B4-BE49-F238E27FC236}">
                <a16:creationId xmlns:a16="http://schemas.microsoft.com/office/drawing/2014/main" id="{F6C549DF-F6E8-7E54-45CD-8FC701CFEB52}"/>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114749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0"/>
            <a:ext cx="12191999" cy="987896"/>
          </a:xfrm>
        </p:spPr>
        <p:txBody>
          <a:bodyPr rtlCol="0">
            <a:normAutofit fontScale="90000"/>
          </a:bodyPr>
          <a:lstStyle/>
          <a:p>
            <a:pPr algn="ctr" rtl="0"/>
            <a:r>
              <a:rPr lang="fr-FR" sz="6000" dirty="0">
                <a:solidFill>
                  <a:srgbClr val="FFC000"/>
                </a:solidFill>
              </a:rPr>
              <a:t>Sommaire</a:t>
            </a:r>
          </a:p>
        </p:txBody>
      </p:sp>
      <p:sp>
        <p:nvSpPr>
          <p:cNvPr id="14" name="Espace réservé du contenu 13"/>
          <p:cNvSpPr>
            <a:spLocks noGrp="1"/>
          </p:cNvSpPr>
          <p:nvPr>
            <p:ph idx="1"/>
          </p:nvPr>
        </p:nvSpPr>
        <p:spPr>
          <a:xfrm>
            <a:off x="1166327" y="1530220"/>
            <a:ext cx="9414588" cy="4385388"/>
          </a:xfrm>
        </p:spPr>
        <p:txBody>
          <a:bodyPr rtlCol="0">
            <a:noAutofit/>
          </a:bodyPr>
          <a:lstStyle/>
          <a:p>
            <a:r>
              <a:rPr lang="fr-FR" sz="3600" b="1" dirty="0"/>
              <a:t>Mot de passe</a:t>
            </a:r>
          </a:p>
          <a:p>
            <a:r>
              <a:rPr lang="fr-FR" sz="3600" b="1" dirty="0"/>
              <a:t>La cybersécurité</a:t>
            </a:r>
          </a:p>
          <a:p>
            <a:r>
              <a:rPr lang="fr-FR" sz="3600" b="1" dirty="0"/>
              <a:t>Protections de vos données personnelles</a:t>
            </a:r>
          </a:p>
          <a:p>
            <a:r>
              <a:rPr lang="fr-FR" sz="3600" b="1" dirty="0"/>
              <a:t>Exemples</a:t>
            </a:r>
          </a:p>
          <a:p>
            <a:r>
              <a:rPr lang="fr-FR" sz="3600" b="1" dirty="0"/>
              <a:t>Conseils</a:t>
            </a:r>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1760" y="4724484"/>
            <a:ext cx="2160240" cy="2133516"/>
          </a:xfrm>
          <a:prstGeom prst="rect">
            <a:avLst/>
          </a:prstGeom>
        </p:spPr>
      </p:pic>
    </p:spTree>
    <p:extLst>
      <p:ext uri="{BB962C8B-B14F-4D97-AF65-F5344CB8AC3E}">
        <p14:creationId xmlns:p14="http://schemas.microsoft.com/office/powerpoint/2010/main" val="213913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BAF12-965B-E848-300C-98D57036C29F}"/>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56AA508F-84FD-7089-BD0C-3EB309CF2C8D}"/>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9892837A-6915-16EE-4D92-DF049392C35D}"/>
              </a:ext>
            </a:extLst>
          </p:cNvPr>
          <p:cNvSpPr>
            <a:spLocks noGrp="1"/>
          </p:cNvSpPr>
          <p:nvPr>
            <p:ph idx="1"/>
          </p:nvPr>
        </p:nvSpPr>
        <p:spPr>
          <a:xfrm>
            <a:off x="191344" y="867747"/>
            <a:ext cx="11881320" cy="5801613"/>
          </a:xfrm>
        </p:spPr>
        <p:txBody>
          <a:bodyPr>
            <a:normAutofit/>
          </a:bodyPr>
          <a:lstStyle/>
          <a:p>
            <a:r>
              <a:rPr lang="fr-FR" sz="2600" b="1" dirty="0"/>
              <a:t>Arnaque au proche en situation d’urgence</a:t>
            </a:r>
          </a:p>
          <a:p>
            <a:endParaRPr lang="fr-FR" sz="2600" b="1" dirty="0"/>
          </a:p>
          <a:p>
            <a:pPr lvl="1"/>
            <a:r>
              <a:rPr lang="fr-FR" sz="2400" dirty="0"/>
              <a:t>L’arnaque au proche en situation d’urgence désigne une catégorie d’escroquerie qui démarre habituellement par la réception d’un message (mail) de la part d’un contact se disant en situation d’urgence (malade, déplacement à l’étranger, etc.) et qui demande de l’argent pour l’aider par le biais d’un moyen de paiement inhabituel (coupon PCS, </a:t>
            </a:r>
            <a:r>
              <a:rPr lang="fr-FR" sz="2400" dirty="0" err="1"/>
              <a:t>Transcash</a:t>
            </a:r>
            <a:r>
              <a:rPr lang="fr-FR" sz="2400" dirty="0"/>
              <a:t>, Western Union, etc.) ou qu’il a changer son numéro de téléphone.</a:t>
            </a:r>
          </a:p>
          <a:p>
            <a:pPr lvl="1"/>
            <a:r>
              <a:rPr lang="fr-FR" sz="2400" dirty="0"/>
              <a:t>Le contact indique également dans son message qu’il n’est pas possible de le joindre directement ou demande de ne pas le faire.</a:t>
            </a:r>
          </a:p>
          <a:p>
            <a:pPr marL="0" lvl="1" indent="0">
              <a:buNone/>
            </a:pPr>
            <a:endParaRPr lang="fr-FR" dirty="0"/>
          </a:p>
        </p:txBody>
      </p:sp>
      <p:sp>
        <p:nvSpPr>
          <p:cNvPr id="6" name="Espace réservé du contenu 1">
            <a:extLst>
              <a:ext uri="{FF2B5EF4-FFF2-40B4-BE49-F238E27FC236}">
                <a16:creationId xmlns:a16="http://schemas.microsoft.com/office/drawing/2014/main" id="{E0890DEF-9B95-2A06-E5D3-9AEC88446A09}"/>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439346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A5798-6A2F-546B-A1CD-AF6580CA999F}"/>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206CE126-A5A6-3F22-7245-48417DC833DE}"/>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F865BAE3-8C31-2CBB-76DD-EF7B4EA8FE22}"/>
              </a:ext>
            </a:extLst>
          </p:cNvPr>
          <p:cNvSpPr>
            <a:spLocks noGrp="1"/>
          </p:cNvSpPr>
          <p:nvPr>
            <p:ph idx="1"/>
          </p:nvPr>
        </p:nvSpPr>
        <p:spPr>
          <a:xfrm>
            <a:off x="191344" y="867747"/>
            <a:ext cx="11881320" cy="5801613"/>
          </a:xfrm>
        </p:spPr>
        <p:txBody>
          <a:bodyPr>
            <a:normAutofit/>
          </a:bodyPr>
          <a:lstStyle/>
          <a:p>
            <a:r>
              <a:rPr lang="fr-FR" sz="2600" b="1" dirty="0"/>
              <a:t>Arnaque à la fausse commande</a:t>
            </a:r>
          </a:p>
          <a:p>
            <a:endParaRPr lang="fr-FR" sz="2600" b="1" dirty="0"/>
          </a:p>
          <a:p>
            <a:pPr lvl="1"/>
            <a:r>
              <a:rPr lang="fr-FR" sz="2400" dirty="0"/>
              <a:t>L’arnaque à la fausse commande désigne un type d’escroquerie qui démarre par la réception d’un message frauduleux qui se présente comme une confirmation d’une commande qui n’a pas été réalisée par la victime qui semble provenir  d’une grande enseigne de vente en ligne dont l’identité est usurpée (Amazon, </a:t>
            </a:r>
            <a:r>
              <a:rPr lang="fr-FR" sz="2400" dirty="0" err="1"/>
              <a:t>CDiscount</a:t>
            </a:r>
            <a:r>
              <a:rPr lang="fr-FR" sz="2400" dirty="0"/>
              <a:t>, Darty, FNAC…). </a:t>
            </a:r>
          </a:p>
          <a:p>
            <a:pPr lvl="1"/>
            <a:r>
              <a:rPr lang="fr-FR" sz="2400" dirty="0"/>
              <a:t>Ce type de message frauduleux vise à faire paniquer la victime confrontée à une commande, qui en réalité n’existe pas, pour lui faire fournir ses informations personnelles et bancaires afin d’en faire un usage frauduleux</a:t>
            </a:r>
          </a:p>
        </p:txBody>
      </p:sp>
      <p:sp>
        <p:nvSpPr>
          <p:cNvPr id="6" name="Espace réservé du contenu 1">
            <a:extLst>
              <a:ext uri="{FF2B5EF4-FFF2-40B4-BE49-F238E27FC236}">
                <a16:creationId xmlns:a16="http://schemas.microsoft.com/office/drawing/2014/main" id="{3757C4E7-7581-C5BE-2FAC-D17B503EB33D}"/>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8000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CE2BD-7DA1-7377-262E-538DE969D86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0700F32-DB6C-BD5B-8B74-D0B082876329}"/>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4F02B804-F6DC-658E-C519-EA438BAB2582}"/>
              </a:ext>
            </a:extLst>
          </p:cNvPr>
          <p:cNvSpPr>
            <a:spLocks noGrp="1"/>
          </p:cNvSpPr>
          <p:nvPr>
            <p:ph idx="1"/>
          </p:nvPr>
        </p:nvSpPr>
        <p:spPr>
          <a:xfrm>
            <a:off x="191344" y="867747"/>
            <a:ext cx="11881320" cy="5801613"/>
          </a:xfrm>
        </p:spPr>
        <p:txBody>
          <a:bodyPr>
            <a:normAutofit/>
          </a:bodyPr>
          <a:lstStyle/>
          <a:p>
            <a:r>
              <a:rPr lang="fr-FR" sz="2600" b="1" dirty="0"/>
              <a:t>Arnaque à la location immobilière</a:t>
            </a:r>
          </a:p>
          <a:p>
            <a:pPr marL="0" indent="0">
              <a:buNone/>
            </a:pPr>
            <a:br>
              <a:rPr lang="fr-FR" dirty="0"/>
            </a:br>
            <a:endParaRPr lang="fr-FR" sz="2600" b="1" dirty="0"/>
          </a:p>
          <a:p>
            <a:pPr lvl="1"/>
            <a:r>
              <a:rPr lang="fr-FR" sz="2400" dirty="0"/>
              <a:t>Les arnaques à la location immobilière sont un type d’escroquerie qui visent à tromper la victime afin de lui dérober des informations personnelles et des copies de documents d’identité pour en faire un usage frauduleux (usurpation d’identité, escroquerie…), voire de lui soutirer de l’argent. </a:t>
            </a:r>
          </a:p>
          <a:p>
            <a:pPr lvl="1"/>
            <a:r>
              <a:rPr lang="fr-FR" sz="2400" dirty="0"/>
              <a:t>En général, les escrocs se font passer pour un propriétaire/bailleur et publient une fausse annonce crédible de location d’appartement ou de maison, ou bien encore de location de vacances, sur des sites Internet d’annonces immobilières ou de vente entre particuliers (Abritel, Airbnb, Booking.com, </a:t>
            </a:r>
            <a:r>
              <a:rPr lang="fr-FR" sz="2400" dirty="0" err="1"/>
              <a:t>Leboncoin</a:t>
            </a:r>
            <a:r>
              <a:rPr lang="fr-FR" sz="2400" dirty="0"/>
              <a:t>, PAP.fr, </a:t>
            </a:r>
            <a:r>
              <a:rPr lang="fr-FR" sz="2400" dirty="0" err="1"/>
              <a:t>SeLoger</a:t>
            </a:r>
            <a:r>
              <a:rPr lang="fr-FR" sz="2400" dirty="0"/>
              <a:t>…).</a:t>
            </a:r>
          </a:p>
        </p:txBody>
      </p:sp>
      <p:sp>
        <p:nvSpPr>
          <p:cNvPr id="6" name="Espace réservé du contenu 1">
            <a:extLst>
              <a:ext uri="{FF2B5EF4-FFF2-40B4-BE49-F238E27FC236}">
                <a16:creationId xmlns:a16="http://schemas.microsoft.com/office/drawing/2014/main" id="{089E47C0-C1C7-0F36-9C80-BBF969ECCEB1}"/>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1638990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ED2F0-C59E-5506-D688-89D033329A7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4756B37E-028C-C992-8AD5-14A0E879CF2C}"/>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3E470E1B-A5C8-D2D5-450E-22BE77F5DFAC}"/>
              </a:ext>
            </a:extLst>
          </p:cNvPr>
          <p:cNvSpPr>
            <a:spLocks noGrp="1"/>
          </p:cNvSpPr>
          <p:nvPr>
            <p:ph idx="1"/>
          </p:nvPr>
        </p:nvSpPr>
        <p:spPr>
          <a:xfrm>
            <a:off x="191344" y="867747"/>
            <a:ext cx="11881320" cy="5801613"/>
          </a:xfrm>
        </p:spPr>
        <p:txBody>
          <a:bodyPr>
            <a:normAutofit lnSpcReduction="10000"/>
          </a:bodyPr>
          <a:lstStyle/>
          <a:p>
            <a:r>
              <a:rPr lang="fr-FR" sz="2600" b="1" dirty="0"/>
              <a:t>Arnaque nigériane</a:t>
            </a:r>
          </a:p>
          <a:p>
            <a:pPr marL="0" indent="0">
              <a:buNone/>
            </a:pPr>
            <a:br>
              <a:rPr lang="fr-FR" dirty="0"/>
            </a:br>
            <a:endParaRPr lang="fr-FR" sz="2600" b="1" dirty="0"/>
          </a:p>
          <a:p>
            <a:pPr lvl="1"/>
            <a:r>
              <a:rPr lang="fr-FR" sz="2400" dirty="0"/>
              <a:t>L’arnaque nigériane démarre habituellement par la réception d’un message (mail) demandant de l’aide pour pouvoir récupérer une très importante somme d’argent (héritage, placement, gain…) bloquée à l’étranger en échange d’un pourcentage de cette somme. </a:t>
            </a:r>
          </a:p>
          <a:p>
            <a:pPr lvl="1"/>
            <a:endParaRPr lang="fr-FR" sz="2400" dirty="0"/>
          </a:p>
          <a:p>
            <a:r>
              <a:rPr lang="fr-FR" sz="2600" b="1" dirty="0"/>
              <a:t>Arnaque téléphonique</a:t>
            </a:r>
            <a:br>
              <a:rPr lang="fr-FR" dirty="0"/>
            </a:br>
            <a:endParaRPr lang="fr-FR" sz="2600" b="1" dirty="0"/>
          </a:p>
          <a:p>
            <a:pPr lvl="1"/>
            <a:r>
              <a:rPr lang="fr-FR" sz="2400" dirty="0"/>
              <a:t>Une arnaque téléphonique désigne le fait d’être trompé par un appel. En pratique, il existe différents types d’arnaques téléphoniques dont l’objectif est généralement de pousser la victime à rappeler ou à répondre à des numéros surtaxés frauduleux en France ou à l’étranger.</a:t>
            </a:r>
          </a:p>
        </p:txBody>
      </p:sp>
      <p:sp>
        <p:nvSpPr>
          <p:cNvPr id="6" name="Espace réservé du contenu 1">
            <a:extLst>
              <a:ext uri="{FF2B5EF4-FFF2-40B4-BE49-F238E27FC236}">
                <a16:creationId xmlns:a16="http://schemas.microsoft.com/office/drawing/2014/main" id="{4F794D6D-DC57-BF44-7169-321D08A60A49}"/>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04109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953F0-37C8-A855-D971-C07A6E9A3069}"/>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0047C57-831F-8FCC-F14E-21AF2B088AF9}"/>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65054AD5-2A17-9080-014A-1676C65DF705}"/>
              </a:ext>
            </a:extLst>
          </p:cNvPr>
          <p:cNvSpPr>
            <a:spLocks noGrp="1"/>
          </p:cNvSpPr>
          <p:nvPr>
            <p:ph idx="1"/>
          </p:nvPr>
        </p:nvSpPr>
        <p:spPr>
          <a:xfrm>
            <a:off x="191344" y="867747"/>
            <a:ext cx="11881320" cy="5801613"/>
          </a:xfrm>
        </p:spPr>
        <p:txBody>
          <a:bodyPr>
            <a:normAutofit/>
          </a:bodyPr>
          <a:lstStyle/>
          <a:p>
            <a:r>
              <a:rPr lang="fr-FR" sz="2600" b="1" dirty="0"/>
              <a:t>Escroqueries à la livraison de colis</a:t>
            </a:r>
            <a:br>
              <a:rPr lang="fr-FR" dirty="0"/>
            </a:br>
            <a:endParaRPr lang="fr-FR" sz="2600" b="1" dirty="0"/>
          </a:p>
          <a:p>
            <a:pPr lvl="1"/>
            <a:r>
              <a:rPr lang="fr-FR" sz="2400" dirty="0"/>
              <a:t>L’escroquerie à la livraison de colis démarre par la réception d’un mail ou SMS qui prétend que la livraison d’un colis est en attente d’instructions, de vérification, du paiement de frais de livraison, d’affranchissement, voire de frais de douane, etc. </a:t>
            </a:r>
          </a:p>
          <a:p>
            <a:pPr lvl="1"/>
            <a:r>
              <a:rPr lang="fr-FR" sz="2400" dirty="0"/>
              <a:t>En général, ce message contient un lien vers un site Internet malveillant qui peut usurper l’identité d’une entreprise de livraison existante ou fictive (La Poste, Chronopost, DPD, UPS, IPS / International </a:t>
            </a:r>
            <a:r>
              <a:rPr lang="fr-FR" sz="2400" dirty="0" err="1"/>
              <a:t>Parcel</a:t>
            </a:r>
            <a:r>
              <a:rPr lang="fr-FR" sz="2400" dirty="0"/>
              <a:t> Service…) et qui demande à la victime des informations d’identité et un paiement par carte bancaire. Dans certains cas, les escroqueries à la livraison de colis peuvent avoir d’autres objectifs : infection par un virus, piratage de compte…</a:t>
            </a:r>
          </a:p>
        </p:txBody>
      </p:sp>
      <p:sp>
        <p:nvSpPr>
          <p:cNvPr id="6" name="Espace réservé du contenu 1">
            <a:extLst>
              <a:ext uri="{FF2B5EF4-FFF2-40B4-BE49-F238E27FC236}">
                <a16:creationId xmlns:a16="http://schemas.microsoft.com/office/drawing/2014/main" id="{A7243358-A5FB-6711-6FE3-C53943F737CF}"/>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702425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FA0B6-3372-DCB9-C202-B93AFA08954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921B7D1B-7E06-CE39-A638-C5F504E76955}"/>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A7BF8776-9DE5-D492-E0AD-03F234D32FD4}"/>
              </a:ext>
            </a:extLst>
          </p:cNvPr>
          <p:cNvSpPr>
            <a:spLocks noGrp="1"/>
          </p:cNvSpPr>
          <p:nvPr>
            <p:ph idx="1"/>
          </p:nvPr>
        </p:nvSpPr>
        <p:spPr>
          <a:xfrm>
            <a:off x="191344" y="867747"/>
            <a:ext cx="11881320" cy="5801613"/>
          </a:xfrm>
        </p:spPr>
        <p:txBody>
          <a:bodyPr>
            <a:normAutofit/>
          </a:bodyPr>
          <a:lstStyle/>
          <a:p>
            <a:r>
              <a:rPr lang="fr-FR" sz="2600" b="1" dirty="0"/>
              <a:t>Escroquerie sentimentale</a:t>
            </a:r>
          </a:p>
          <a:p>
            <a:pPr marL="0" indent="0">
              <a:buNone/>
            </a:pPr>
            <a:endParaRPr lang="fr-FR" sz="2600" b="1" dirty="0"/>
          </a:p>
          <a:p>
            <a:pPr lvl="1"/>
            <a:r>
              <a:rPr lang="fr-FR" sz="2400" dirty="0"/>
              <a:t>L’escroquerie sentimentale, également appelées « arnaques aux sentiments » ou « à la romance », démarre habituellement sur des sites de rencontre ou sur les réseaux sociaux. </a:t>
            </a:r>
          </a:p>
          <a:p>
            <a:pPr lvl="1"/>
            <a:r>
              <a:rPr lang="fr-FR" sz="2400" dirty="0"/>
              <a:t>Après avoir gagné la confiance de la victime et développé une relation amoureuse en ligne, l’escroc demande de l’argent à la victime sous différents prétextes d’urgence, et des sommes de plus en plus importantes avant de disparaître quand la victime ne peut plus payer. </a:t>
            </a:r>
          </a:p>
        </p:txBody>
      </p:sp>
      <p:sp>
        <p:nvSpPr>
          <p:cNvPr id="6" name="Espace réservé du contenu 1">
            <a:extLst>
              <a:ext uri="{FF2B5EF4-FFF2-40B4-BE49-F238E27FC236}">
                <a16:creationId xmlns:a16="http://schemas.microsoft.com/office/drawing/2014/main" id="{DA6AAFE6-5F13-A30E-20B6-F3A359BF6100}"/>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188430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955B5-A7EE-47AB-DF0A-939D781B87A9}"/>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96B450E1-B72F-2A07-F558-0E61C351BF7E}"/>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440BE9E1-EA42-4D47-E426-22DD24B29319}"/>
              </a:ext>
            </a:extLst>
          </p:cNvPr>
          <p:cNvSpPr>
            <a:spLocks noGrp="1"/>
          </p:cNvSpPr>
          <p:nvPr>
            <p:ph idx="1"/>
          </p:nvPr>
        </p:nvSpPr>
        <p:spPr>
          <a:xfrm>
            <a:off x="191344" y="867747"/>
            <a:ext cx="11881320" cy="5801613"/>
          </a:xfrm>
        </p:spPr>
        <p:txBody>
          <a:bodyPr>
            <a:normAutofit/>
          </a:bodyPr>
          <a:lstStyle/>
          <a:p>
            <a:r>
              <a:rPr lang="fr-FR" sz="2600" b="1" dirty="0"/>
              <a:t>Fraude au faux conseiller bancaire</a:t>
            </a:r>
          </a:p>
          <a:p>
            <a:pPr marL="0" indent="0">
              <a:buNone/>
            </a:pPr>
            <a:endParaRPr lang="fr-FR" sz="2600" b="1" dirty="0"/>
          </a:p>
          <a:p>
            <a:pPr lvl="1"/>
            <a:r>
              <a:rPr lang="fr-FR" sz="2400" dirty="0"/>
              <a:t>La fraude au faux conseiller bancaire est une forme d’escroquerie qui consiste à tromper la victime pour lui faire valider des opérations frauduleuses sur ses comptes. En général, l’escroc appelle la victime en se présentant comme conseiller ou agent du service anti-fraude de sa banque. </a:t>
            </a:r>
          </a:p>
          <a:p>
            <a:pPr lvl="1"/>
            <a:r>
              <a:rPr lang="fr-FR" sz="2400" dirty="0"/>
              <a:t>Disposant de nombreuses informations sur la victime, l’escroc prétend avoir identifié des actions suspectes en cours sur son compte. </a:t>
            </a:r>
          </a:p>
          <a:p>
            <a:pPr lvl="1"/>
            <a:r>
              <a:rPr lang="fr-FR" sz="2400" dirty="0"/>
              <a:t>Pour bloquer ces opérations en urgence, il demande à la victime de lui communiquer des codes qu’elle reçoit par SMS ou lui fait confirmer des actions sur son application bancaire. Ces codes permettent en réalité à l’escroc de valider des opérations frauduleuses sur les comptes de la victime : achats par carte bancaire, ajout de bénéficiaire et virements…</a:t>
            </a:r>
          </a:p>
        </p:txBody>
      </p:sp>
      <p:sp>
        <p:nvSpPr>
          <p:cNvPr id="6" name="Espace réservé du contenu 1">
            <a:extLst>
              <a:ext uri="{FF2B5EF4-FFF2-40B4-BE49-F238E27FC236}">
                <a16:creationId xmlns:a16="http://schemas.microsoft.com/office/drawing/2014/main" id="{ED2BDD6D-B007-2F50-6CC4-3DD194CADF5C}"/>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866401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4116C-847D-CEB0-7B3A-5DFEBD9D5B61}"/>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D81D8A90-F080-8B84-4265-C3B6BFE30C40}"/>
              </a:ext>
            </a:extLst>
          </p:cNvPr>
          <p:cNvSpPr>
            <a:spLocks noGrp="1"/>
          </p:cNvSpPr>
          <p:nvPr>
            <p:ph type="title"/>
          </p:nvPr>
        </p:nvSpPr>
        <p:spPr>
          <a:xfrm>
            <a:off x="0" y="-35766"/>
            <a:ext cx="12192000" cy="728462"/>
          </a:xfrm>
        </p:spPr>
        <p:txBody>
          <a:bodyPr rtlCol="0">
            <a:normAutofit fontScale="90000"/>
          </a:bodyPr>
          <a:lstStyle/>
          <a:p>
            <a:pPr algn="ctr"/>
            <a:r>
              <a:rPr lang="fr-FR" sz="4800" b="1" dirty="0"/>
              <a:t>Conseils</a:t>
            </a:r>
          </a:p>
        </p:txBody>
      </p:sp>
      <p:sp>
        <p:nvSpPr>
          <p:cNvPr id="2" name="Espace réservé du contenu 1">
            <a:extLst>
              <a:ext uri="{FF2B5EF4-FFF2-40B4-BE49-F238E27FC236}">
                <a16:creationId xmlns:a16="http://schemas.microsoft.com/office/drawing/2014/main" id="{7E52BBB3-D796-7962-A734-DC13F0E7E07B}"/>
              </a:ext>
            </a:extLst>
          </p:cNvPr>
          <p:cNvSpPr>
            <a:spLocks noGrp="1"/>
          </p:cNvSpPr>
          <p:nvPr>
            <p:ph idx="1"/>
          </p:nvPr>
        </p:nvSpPr>
        <p:spPr>
          <a:xfrm>
            <a:off x="191344" y="867747"/>
            <a:ext cx="11881320" cy="5801613"/>
          </a:xfrm>
        </p:spPr>
        <p:txBody>
          <a:bodyPr>
            <a:normAutofit/>
          </a:bodyPr>
          <a:lstStyle/>
          <a:p>
            <a:r>
              <a:rPr lang="fr-FR" sz="2400" b="1" dirty="0"/>
              <a:t>Méfiez-vous des offres trop généreuses </a:t>
            </a:r>
          </a:p>
          <a:p>
            <a:r>
              <a:rPr lang="fr-FR" sz="2400" b="1" dirty="0"/>
              <a:t>Ne confondez pas vitesse et précipitation</a:t>
            </a:r>
          </a:p>
          <a:p>
            <a:r>
              <a:rPr lang="fr-FR" sz="2400" b="1" dirty="0"/>
              <a:t>Ne rappelez pas inconsidérément des numéros surtaxés </a:t>
            </a:r>
          </a:p>
          <a:p>
            <a:r>
              <a:rPr lang="fr-FR" sz="2400" b="1" dirty="0"/>
              <a:t>Attention à l’hameçonnage (mails, sms, QR code)</a:t>
            </a:r>
          </a:p>
          <a:p>
            <a:r>
              <a:rPr lang="fr-FR" sz="2400" b="1" dirty="0"/>
              <a:t>Vérifiez la réalité et la notoriété des sites sur lesquels vous allez faire vos achats</a:t>
            </a:r>
          </a:p>
          <a:p>
            <a:r>
              <a:rPr lang="fr-FR" sz="2400" b="1" dirty="0"/>
              <a:t>Protégez vos données personnelles et bancaires </a:t>
            </a:r>
          </a:p>
          <a:p>
            <a:r>
              <a:rPr lang="fr-FR" sz="2400" b="1" dirty="0"/>
              <a:t>Utilisez un mot de passe solide et différent pour chaque application ou site Internet </a:t>
            </a:r>
          </a:p>
          <a:p>
            <a:r>
              <a:rPr lang="fr-FR" sz="2400" b="1" dirty="0"/>
              <a:t>Avoir un anti-virus, le mettre à jour</a:t>
            </a:r>
          </a:p>
          <a:p>
            <a:r>
              <a:rPr lang="fr-FR" sz="2400" b="1" dirty="0"/>
              <a:t>Mettre à jour Windows/smartphone/tablettes, les applications</a:t>
            </a:r>
          </a:p>
        </p:txBody>
      </p:sp>
      <p:sp>
        <p:nvSpPr>
          <p:cNvPr id="6" name="Espace réservé du contenu 1">
            <a:extLst>
              <a:ext uri="{FF2B5EF4-FFF2-40B4-BE49-F238E27FC236}">
                <a16:creationId xmlns:a16="http://schemas.microsoft.com/office/drawing/2014/main" id="{A48288BF-54D3-6377-6201-59401CEF2301}"/>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96758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332A3-3998-3370-EC82-319967F1B9B6}"/>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93508B33-BA77-4966-753A-30D8EA251D06}"/>
              </a:ext>
            </a:extLst>
          </p:cNvPr>
          <p:cNvSpPr>
            <a:spLocks noGrp="1"/>
          </p:cNvSpPr>
          <p:nvPr>
            <p:ph type="title"/>
          </p:nvPr>
        </p:nvSpPr>
        <p:spPr>
          <a:xfrm>
            <a:off x="0" y="-35766"/>
            <a:ext cx="12192000" cy="728462"/>
          </a:xfrm>
        </p:spPr>
        <p:txBody>
          <a:bodyPr rtlCol="0">
            <a:normAutofit fontScale="90000"/>
          </a:bodyPr>
          <a:lstStyle/>
          <a:p>
            <a:pPr algn="ctr"/>
            <a:r>
              <a:rPr lang="fr-FR" sz="4800" b="1" dirty="0"/>
              <a:t>Exemples d’arnaques</a:t>
            </a:r>
          </a:p>
        </p:txBody>
      </p:sp>
      <p:sp>
        <p:nvSpPr>
          <p:cNvPr id="2" name="Espace réservé du contenu 1">
            <a:extLst>
              <a:ext uri="{FF2B5EF4-FFF2-40B4-BE49-F238E27FC236}">
                <a16:creationId xmlns:a16="http://schemas.microsoft.com/office/drawing/2014/main" id="{84C5C46C-9A7C-BFC4-C1CF-B33BA987713E}"/>
              </a:ext>
            </a:extLst>
          </p:cNvPr>
          <p:cNvSpPr>
            <a:spLocks noGrp="1"/>
          </p:cNvSpPr>
          <p:nvPr>
            <p:ph idx="1"/>
          </p:nvPr>
        </p:nvSpPr>
        <p:spPr>
          <a:xfrm>
            <a:off x="191344" y="867747"/>
            <a:ext cx="11881320" cy="5801613"/>
          </a:xfrm>
        </p:spPr>
        <p:txBody>
          <a:bodyPr>
            <a:normAutofit/>
          </a:bodyPr>
          <a:lstStyle/>
          <a:p>
            <a:r>
              <a:rPr lang="fr-FR" sz="2400" dirty="0"/>
              <a:t>Vous vous êtes fait arnaquer, plus d’exemples d’arnaques et de bons conseils, un seul site :</a:t>
            </a:r>
          </a:p>
          <a:p>
            <a:endParaRPr lang="fr-FR" sz="2400" dirty="0"/>
          </a:p>
          <a:p>
            <a:pPr marL="0" indent="0">
              <a:buNone/>
            </a:pPr>
            <a:r>
              <a:rPr lang="fr-FR" sz="3400" dirty="0"/>
              <a:t>https://www.cybermalveillance.gouv.fr/</a:t>
            </a:r>
          </a:p>
        </p:txBody>
      </p:sp>
      <p:sp>
        <p:nvSpPr>
          <p:cNvPr id="6" name="Espace réservé du contenu 1">
            <a:extLst>
              <a:ext uri="{FF2B5EF4-FFF2-40B4-BE49-F238E27FC236}">
                <a16:creationId xmlns:a16="http://schemas.microsoft.com/office/drawing/2014/main" id="{2F8F73A9-0222-EE96-E800-79118C2E7E50}"/>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780529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552134" y="-35766"/>
            <a:ext cx="9144001" cy="728462"/>
          </a:xfrm>
        </p:spPr>
        <p:txBody>
          <a:bodyPr rtlCol="0">
            <a:normAutofit fontScale="90000"/>
          </a:bodyPr>
          <a:lstStyle/>
          <a:p>
            <a:pPr algn="ctr"/>
            <a:r>
              <a:rPr lang="fr-FR" sz="4800" b="1" dirty="0"/>
              <a:t>Mot de passe</a:t>
            </a:r>
            <a:endParaRPr lang="fr-FR" sz="4800" dirty="0"/>
          </a:p>
        </p:txBody>
      </p:sp>
      <p:sp>
        <p:nvSpPr>
          <p:cNvPr id="2" name="Espace réservé du contenu 1"/>
          <p:cNvSpPr>
            <a:spLocks noGrp="1"/>
          </p:cNvSpPr>
          <p:nvPr>
            <p:ph idx="1"/>
          </p:nvPr>
        </p:nvSpPr>
        <p:spPr>
          <a:xfrm>
            <a:off x="191344" y="980728"/>
            <a:ext cx="11881320" cy="5688632"/>
          </a:xfrm>
        </p:spPr>
        <p:txBody>
          <a:bodyPr>
            <a:normAutofit/>
          </a:bodyPr>
          <a:lstStyle/>
          <a:p>
            <a:r>
              <a:rPr lang="fr-FR" sz="2800" dirty="0"/>
              <a:t>Qu’est-ce qu’un mot de passe ? </a:t>
            </a:r>
          </a:p>
          <a:p>
            <a:endParaRPr lang="fr-FR" dirty="0">
              <a:latin typeface="Arial" panose="020B0604020202020204" pitchFamily="34" charset="0"/>
              <a:cs typeface="Arial" panose="020B0604020202020204" pitchFamily="34" charset="0"/>
            </a:endParaRPr>
          </a:p>
          <a:p>
            <a:pPr lvl="1"/>
            <a:r>
              <a:rPr lang="fr-FR" sz="2000" dirty="0"/>
              <a:t>Les mots de passe existent depuis des centaines, voire des milliers d’années. Toutefois, à l’ère pré-numérique, il s’agissait essentiellement de phrases verbales qu’il fallait prononcer à haute voix pour accéder à des zones réservées. Si cela vous fait penser à « Sésame ouvre-toi », vous n’êtes pas loin de la vérité.</a:t>
            </a:r>
          </a:p>
          <a:p>
            <a:pPr lvl="1"/>
            <a:endParaRPr lang="fr-FR" sz="2000" dirty="0"/>
          </a:p>
          <a:p>
            <a:pPr lvl="1"/>
            <a:r>
              <a:rPr lang="fr-FR" sz="2000" dirty="0"/>
              <a:t>De nos jours, cependant, les mots de passe habitent le monde virtuel sous la forme de combinaisons de lettres, de chiffres et de symboles que nous utilisons pour authentifier et sécuriser l’accès à des comptes ou à des systèmes en ligne. Ils ont pour mission de protéger notre vie privée et notre sécurité numériques, un rôle qu’ils ont efficacement assumé à travers les temps.</a:t>
            </a:r>
          </a:p>
        </p:txBody>
      </p:sp>
      <p:sp>
        <p:nvSpPr>
          <p:cNvPr id="6" name="Espace réservé du contenu 1"/>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172625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3280F-8C1B-1A3C-CF26-172FDC599950}"/>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B7FD4D2F-19FE-D9EA-9D3E-EB7D1F5BAC1F}"/>
              </a:ext>
            </a:extLst>
          </p:cNvPr>
          <p:cNvSpPr>
            <a:spLocks noGrp="1"/>
          </p:cNvSpPr>
          <p:nvPr>
            <p:ph type="title"/>
          </p:nvPr>
        </p:nvSpPr>
        <p:spPr>
          <a:xfrm>
            <a:off x="1552134" y="-35766"/>
            <a:ext cx="9144001" cy="728462"/>
          </a:xfrm>
        </p:spPr>
        <p:txBody>
          <a:bodyPr rtlCol="0">
            <a:normAutofit fontScale="90000"/>
          </a:bodyPr>
          <a:lstStyle/>
          <a:p>
            <a:pPr algn="ctr"/>
            <a:r>
              <a:rPr lang="fr-FR" sz="4800" b="1" dirty="0"/>
              <a:t>Mot de passe</a:t>
            </a:r>
            <a:endParaRPr lang="fr-FR" sz="4800" dirty="0"/>
          </a:p>
        </p:txBody>
      </p:sp>
      <p:sp>
        <p:nvSpPr>
          <p:cNvPr id="2" name="Espace réservé du contenu 1">
            <a:extLst>
              <a:ext uri="{FF2B5EF4-FFF2-40B4-BE49-F238E27FC236}">
                <a16:creationId xmlns:a16="http://schemas.microsoft.com/office/drawing/2014/main" id="{8F309B4A-132D-61B3-1985-317827AF1E03}"/>
              </a:ext>
            </a:extLst>
          </p:cNvPr>
          <p:cNvSpPr>
            <a:spLocks noGrp="1"/>
          </p:cNvSpPr>
          <p:nvPr>
            <p:ph idx="1"/>
          </p:nvPr>
        </p:nvSpPr>
        <p:spPr>
          <a:xfrm>
            <a:off x="191344" y="980728"/>
            <a:ext cx="11881320" cy="5688632"/>
          </a:xfrm>
        </p:spPr>
        <p:txBody>
          <a:bodyPr>
            <a:normAutofit/>
          </a:bodyPr>
          <a:lstStyle/>
          <a:p>
            <a:r>
              <a:rPr lang="fr-FR" sz="2800" dirty="0"/>
              <a:t>Qu’est-ce qu’un mot de passe ? </a:t>
            </a:r>
          </a:p>
          <a:p>
            <a:endParaRPr lang="fr-FR" dirty="0">
              <a:latin typeface="Arial" panose="020B0604020202020204" pitchFamily="34" charset="0"/>
              <a:cs typeface="Arial" panose="020B0604020202020204" pitchFamily="34" charset="0"/>
            </a:endParaRPr>
          </a:p>
          <a:p>
            <a:endParaRPr lang="fr-FR" dirty="0">
              <a:latin typeface="Arial" panose="020B0604020202020204" pitchFamily="34" charset="0"/>
              <a:cs typeface="Arial" panose="020B0604020202020204" pitchFamily="34" charset="0"/>
            </a:endParaRPr>
          </a:p>
          <a:p>
            <a:pPr lvl="1"/>
            <a:r>
              <a:rPr lang="fr-FR" sz="2000" dirty="0"/>
              <a:t>Problème : de nombreux mots de passe peuvent être forcés. En d’autres termes, si un mot de passe n’est pas suffisamment complexe, les cybercriminels peuvent utiliser les technologies modernes de piratage pour l’identifier et obtenir un accès non autorisé à vos comptes. C’est pour cette raison que de nombreuses organisations cherchent depuis longtemps un successeur aux mots de passe, et il semble qu’elles l’aient trouvé avec les clés d’accès (</a:t>
            </a:r>
            <a:r>
              <a:rPr lang="fr-FR" sz="2000" dirty="0" err="1"/>
              <a:t>amazon</a:t>
            </a:r>
            <a:r>
              <a:rPr lang="fr-FR" sz="2000" dirty="0"/>
              <a:t>, google, etc..)</a:t>
            </a:r>
          </a:p>
          <a:p>
            <a:pPr lvl="1"/>
            <a:endParaRPr lang="fr-FR" sz="2400" dirty="0">
              <a:latin typeface="Arial" panose="020B0604020202020204" pitchFamily="34" charset="0"/>
              <a:cs typeface="Arial" panose="020B0604020202020204" pitchFamily="34" charset="0"/>
            </a:endParaRPr>
          </a:p>
        </p:txBody>
      </p:sp>
      <p:sp>
        <p:nvSpPr>
          <p:cNvPr id="6" name="Espace réservé du contenu 1">
            <a:extLst>
              <a:ext uri="{FF2B5EF4-FFF2-40B4-BE49-F238E27FC236}">
                <a16:creationId xmlns:a16="http://schemas.microsoft.com/office/drawing/2014/main" id="{8AF92A74-6AE8-38CB-3343-A622A0F351A5}"/>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607051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D5FB5-4076-1F74-FB47-1F89C8B212F8}"/>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0A90078-BDA1-E13E-8638-36782EE455FD}"/>
              </a:ext>
            </a:extLst>
          </p:cNvPr>
          <p:cNvSpPr>
            <a:spLocks noGrp="1"/>
          </p:cNvSpPr>
          <p:nvPr>
            <p:ph type="title"/>
          </p:nvPr>
        </p:nvSpPr>
        <p:spPr>
          <a:xfrm>
            <a:off x="1552134" y="-35766"/>
            <a:ext cx="9144001" cy="728462"/>
          </a:xfrm>
        </p:spPr>
        <p:txBody>
          <a:bodyPr rtlCol="0">
            <a:normAutofit fontScale="90000"/>
          </a:bodyPr>
          <a:lstStyle/>
          <a:p>
            <a:pPr algn="ctr"/>
            <a:r>
              <a:rPr lang="fr-FR" sz="4800" b="1" dirty="0"/>
              <a:t>Mot de passe</a:t>
            </a:r>
            <a:endParaRPr lang="fr-FR" sz="4800" dirty="0"/>
          </a:p>
        </p:txBody>
      </p:sp>
      <p:sp>
        <p:nvSpPr>
          <p:cNvPr id="2" name="Espace réservé du contenu 1">
            <a:extLst>
              <a:ext uri="{FF2B5EF4-FFF2-40B4-BE49-F238E27FC236}">
                <a16:creationId xmlns:a16="http://schemas.microsoft.com/office/drawing/2014/main" id="{9B56996A-1BF8-8F2E-BE10-C990BB039840}"/>
              </a:ext>
            </a:extLst>
          </p:cNvPr>
          <p:cNvSpPr>
            <a:spLocks noGrp="1"/>
          </p:cNvSpPr>
          <p:nvPr>
            <p:ph idx="1"/>
          </p:nvPr>
        </p:nvSpPr>
        <p:spPr>
          <a:xfrm>
            <a:off x="191344" y="980728"/>
            <a:ext cx="11881320" cy="5688632"/>
          </a:xfrm>
        </p:spPr>
        <p:txBody>
          <a:bodyPr>
            <a:normAutofit/>
          </a:bodyPr>
          <a:lstStyle/>
          <a:p>
            <a:r>
              <a:rPr lang="fr-FR" sz="2800" dirty="0"/>
              <a:t>Règles simples pour un mot de passe fort et sécurisé ? </a:t>
            </a:r>
          </a:p>
          <a:p>
            <a:pPr marL="0" indent="0">
              <a:buNone/>
            </a:pPr>
            <a:endParaRPr lang="fr-FR" dirty="0">
              <a:latin typeface="Arial" panose="020B0604020202020204" pitchFamily="34" charset="0"/>
              <a:cs typeface="Arial" panose="020B0604020202020204" pitchFamily="34" charset="0"/>
            </a:endParaRPr>
          </a:p>
          <a:p>
            <a:pPr lvl="1"/>
            <a:r>
              <a:rPr lang="fr-FR" sz="2000" dirty="0"/>
              <a:t>Utilisez un mot de passe suffisamment long et complexe :</a:t>
            </a:r>
          </a:p>
          <a:p>
            <a:pPr lvl="2"/>
            <a:r>
              <a:rPr lang="fr-FR" sz="1600" dirty="0"/>
              <a:t>Une technique d’attaque répandue, dite par « force brute », consiste à essayer toutes les combinaisons possibles de caractères jusqu’à trouver le bon mot de passe. Réalisées par des ordinateurs, ces attaques peuvent tester des dizaines de milliers de combinaisons par seconde. Pour empêcher ce type d’attaque, il est admis qu’un bon mot de passe doit comporter au minimum 12 signes mélangeant des majuscules, des minuscules, des chiffres et des caractères spéciaux.</a:t>
            </a:r>
          </a:p>
          <a:p>
            <a:pPr lvl="1"/>
            <a:r>
              <a:rPr lang="fr-FR" sz="2000" dirty="0"/>
              <a:t>Utilisez un mot de passe différent pour chaque service :</a:t>
            </a:r>
          </a:p>
          <a:p>
            <a:pPr lvl="2"/>
            <a:r>
              <a:rPr lang="fr-FR" sz="1600" dirty="0"/>
              <a:t>Ainsi en cas de perte ou de vol d’un de vos mots de passe, seul le service concerné sera vulnérable.</a:t>
            </a:r>
          </a:p>
          <a:p>
            <a:pPr lvl="2"/>
            <a:r>
              <a:rPr lang="fr-FR" sz="1600" dirty="0"/>
              <a:t>Dans le cas contraire, tous les services pour lesquels vous utilisez le même mot de passe compromis seraient piratables.</a:t>
            </a:r>
            <a:endParaRPr lang="fr-FR" sz="1400" dirty="0"/>
          </a:p>
          <a:p>
            <a:pPr lvl="1"/>
            <a:r>
              <a:rPr lang="fr-FR" sz="2000" dirty="0"/>
              <a:t>Changez votre mot de passe au moindre soupçon :</a:t>
            </a:r>
          </a:p>
          <a:p>
            <a:pPr lvl="2"/>
            <a:r>
              <a:rPr lang="fr-FR" sz="1600" dirty="0"/>
              <a:t>Vous avez un doute sur la sécurité d’un de vos comptes ou vous entendez qu’une organisation ou société chez qui vous avez un compte s’est faite pirater. N’attendez pas de savoir si c’est vrai ou pas. Changez immédiatement le mot de passe concerné avant qu’il ne tombe dans de mauvaises mains.</a:t>
            </a:r>
          </a:p>
          <a:p>
            <a:pPr lvl="1"/>
            <a:endParaRPr lang="fr-FR" sz="2400" dirty="0">
              <a:latin typeface="Arial" panose="020B0604020202020204" pitchFamily="34" charset="0"/>
              <a:cs typeface="Arial" panose="020B0604020202020204" pitchFamily="34" charset="0"/>
            </a:endParaRPr>
          </a:p>
        </p:txBody>
      </p:sp>
      <p:sp>
        <p:nvSpPr>
          <p:cNvPr id="6" name="Espace réservé du contenu 1">
            <a:extLst>
              <a:ext uri="{FF2B5EF4-FFF2-40B4-BE49-F238E27FC236}">
                <a16:creationId xmlns:a16="http://schemas.microsoft.com/office/drawing/2014/main" id="{E52BA533-D91D-4125-D16F-3121661F5D27}"/>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65849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410E0-CB67-5C54-0FF5-662F0B135E63}"/>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1BAC093F-BB8C-99DD-7168-9C1AED016812}"/>
              </a:ext>
            </a:extLst>
          </p:cNvPr>
          <p:cNvSpPr>
            <a:spLocks noGrp="1"/>
          </p:cNvSpPr>
          <p:nvPr>
            <p:ph type="title"/>
          </p:nvPr>
        </p:nvSpPr>
        <p:spPr>
          <a:xfrm>
            <a:off x="1552134" y="-35766"/>
            <a:ext cx="9144001" cy="728462"/>
          </a:xfrm>
        </p:spPr>
        <p:txBody>
          <a:bodyPr rtlCol="0">
            <a:normAutofit fontScale="90000"/>
          </a:bodyPr>
          <a:lstStyle/>
          <a:p>
            <a:pPr algn="ctr"/>
            <a:r>
              <a:rPr lang="fr-FR" sz="4800" b="1" dirty="0"/>
              <a:t>Mot de passe</a:t>
            </a:r>
            <a:endParaRPr lang="fr-FR" sz="4800" dirty="0"/>
          </a:p>
        </p:txBody>
      </p:sp>
      <p:sp>
        <p:nvSpPr>
          <p:cNvPr id="2" name="Espace réservé du contenu 1">
            <a:extLst>
              <a:ext uri="{FF2B5EF4-FFF2-40B4-BE49-F238E27FC236}">
                <a16:creationId xmlns:a16="http://schemas.microsoft.com/office/drawing/2014/main" id="{949E1C48-6434-2D14-87BB-D66CE54EA81C}"/>
              </a:ext>
            </a:extLst>
          </p:cNvPr>
          <p:cNvSpPr>
            <a:spLocks noGrp="1"/>
          </p:cNvSpPr>
          <p:nvPr>
            <p:ph idx="1"/>
          </p:nvPr>
        </p:nvSpPr>
        <p:spPr>
          <a:xfrm>
            <a:off x="191344" y="980728"/>
            <a:ext cx="11881320" cy="5688632"/>
          </a:xfrm>
        </p:spPr>
        <p:txBody>
          <a:bodyPr>
            <a:normAutofit/>
          </a:bodyPr>
          <a:lstStyle/>
          <a:p>
            <a:r>
              <a:rPr lang="fr-FR" sz="2800" dirty="0"/>
              <a:t>Règles simples pour un mot de passe fort et sécurisé ? </a:t>
            </a:r>
          </a:p>
          <a:p>
            <a:pPr marL="0" indent="0">
              <a:buNone/>
            </a:pPr>
            <a:endParaRPr lang="fr-FR" dirty="0">
              <a:latin typeface="Arial" panose="020B0604020202020204" pitchFamily="34" charset="0"/>
              <a:cs typeface="Arial" panose="020B0604020202020204" pitchFamily="34" charset="0"/>
            </a:endParaRPr>
          </a:p>
          <a:p>
            <a:pPr lvl="1"/>
            <a:r>
              <a:rPr lang="fr-FR" sz="2000" dirty="0"/>
              <a:t>Ne communiquez jamais vos mots de passe à un tiers :</a:t>
            </a:r>
          </a:p>
          <a:p>
            <a:pPr lvl="2"/>
            <a:r>
              <a:rPr lang="fr-FR" sz="1600" dirty="0"/>
              <a:t>Votre mot de passe doit rester secret. Aucune société ou organisation sérieuse ne vous demandera jamais de lui communiquer votre mot de passe par messagerie ou par téléphone. Même pour une « maintenance » ou un « dépannage informatique ». Si l’on vous demande votre mot de passe, considérez que vous êtes face à une tentative de piratage ou d’escroquerie.</a:t>
            </a:r>
          </a:p>
          <a:p>
            <a:pPr lvl="2"/>
            <a:endParaRPr lang="fr-FR" sz="2000" dirty="0"/>
          </a:p>
          <a:p>
            <a:pPr lvl="1"/>
            <a:r>
              <a:rPr lang="fr-FR" sz="2000" dirty="0"/>
              <a:t>Activez la « double authentification » lorsque c’est possible :</a:t>
            </a:r>
          </a:p>
          <a:p>
            <a:pPr lvl="2"/>
            <a:r>
              <a:rPr lang="fr-FR" sz="1600" dirty="0"/>
              <a:t>Pour renforcer la sécurité de vos accès, de plus en plus de services proposent cette option. En plus de votre nom de compte et de votre mot de passe, ces services vous demandent une confirmation que vous pouvez recevoir, par exemple, sous forme de code provisoire reçu par SMS ou par courrier électronique (e-mail), via une application ou une clé spécifique que vous contrôlez, ou encore par reconnaissance biométrique. Ainsi grâce à cette confirmation, vous seul pourrez autoriser un nouvel appareil à se connecter aux comptes protégés.</a:t>
            </a:r>
          </a:p>
          <a:p>
            <a:pPr lvl="1"/>
            <a:endParaRPr lang="fr-FR" sz="2400" dirty="0">
              <a:latin typeface="Arial" panose="020B0604020202020204" pitchFamily="34" charset="0"/>
              <a:cs typeface="Arial" panose="020B0604020202020204" pitchFamily="34" charset="0"/>
            </a:endParaRPr>
          </a:p>
        </p:txBody>
      </p:sp>
      <p:sp>
        <p:nvSpPr>
          <p:cNvPr id="6" name="Espace réservé du contenu 1">
            <a:extLst>
              <a:ext uri="{FF2B5EF4-FFF2-40B4-BE49-F238E27FC236}">
                <a16:creationId xmlns:a16="http://schemas.microsoft.com/office/drawing/2014/main" id="{A177D4AE-DE6D-0CF7-EE7D-8EAFEE2EE423}"/>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4004748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276B3-3EA9-8838-632B-7A2F2A605625}"/>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57BB4E25-9456-7F43-7102-4FDD4AB7F73B}"/>
              </a:ext>
            </a:extLst>
          </p:cNvPr>
          <p:cNvSpPr>
            <a:spLocks noGrp="1"/>
          </p:cNvSpPr>
          <p:nvPr>
            <p:ph type="title"/>
          </p:nvPr>
        </p:nvSpPr>
        <p:spPr>
          <a:xfrm>
            <a:off x="1552134" y="-35766"/>
            <a:ext cx="9144001" cy="728462"/>
          </a:xfrm>
        </p:spPr>
        <p:txBody>
          <a:bodyPr rtlCol="0">
            <a:normAutofit fontScale="90000"/>
          </a:bodyPr>
          <a:lstStyle/>
          <a:p>
            <a:pPr algn="ctr"/>
            <a:r>
              <a:rPr lang="fr-FR" sz="4800" b="1" dirty="0"/>
              <a:t>Mot de passe</a:t>
            </a:r>
            <a:endParaRPr lang="fr-FR" sz="4800" dirty="0"/>
          </a:p>
        </p:txBody>
      </p:sp>
      <p:sp>
        <p:nvSpPr>
          <p:cNvPr id="2" name="Espace réservé du contenu 1">
            <a:extLst>
              <a:ext uri="{FF2B5EF4-FFF2-40B4-BE49-F238E27FC236}">
                <a16:creationId xmlns:a16="http://schemas.microsoft.com/office/drawing/2014/main" id="{CD6BC735-1C4D-E38D-5100-D6CC8EE8F368}"/>
              </a:ext>
            </a:extLst>
          </p:cNvPr>
          <p:cNvSpPr>
            <a:spLocks noGrp="1"/>
          </p:cNvSpPr>
          <p:nvPr>
            <p:ph idx="1"/>
          </p:nvPr>
        </p:nvSpPr>
        <p:spPr>
          <a:xfrm>
            <a:off x="191344" y="867747"/>
            <a:ext cx="11881320" cy="5801613"/>
          </a:xfrm>
        </p:spPr>
        <p:txBody>
          <a:bodyPr>
            <a:normAutofit fontScale="92500" lnSpcReduction="20000"/>
          </a:bodyPr>
          <a:lstStyle/>
          <a:p>
            <a:r>
              <a:rPr lang="fr-FR" sz="2800" dirty="0"/>
              <a:t>Règles simples pour un mot de passe fort et sécurisé ? </a:t>
            </a:r>
          </a:p>
          <a:p>
            <a:pPr marL="0" indent="0">
              <a:buNone/>
            </a:pPr>
            <a:endParaRPr lang="fr-FR" dirty="0">
              <a:latin typeface="Arial" panose="020B0604020202020204" pitchFamily="34" charset="0"/>
              <a:cs typeface="Arial" panose="020B0604020202020204" pitchFamily="34" charset="0"/>
            </a:endParaRPr>
          </a:p>
          <a:p>
            <a:pPr lvl="1"/>
            <a:r>
              <a:rPr lang="fr-FR" sz="2000" dirty="0"/>
              <a:t>Ne communiquez jamais vos mots de passe à un tiers :</a:t>
            </a:r>
          </a:p>
          <a:p>
            <a:pPr lvl="2"/>
            <a:r>
              <a:rPr lang="fr-FR" sz="1600" dirty="0"/>
              <a:t>Votre mot de passe doit rester secret. Aucune société ou organisation sérieuse ne vous demandera jamais de lui communiquer votre mot de passe par messagerie ou par téléphone. Même pour une « maintenance » ou un « dépannage informatique ». Si l’on vous demande votre mot de passe, considérez que vous êtes face à une tentative de piratage ou d’escroquerie.</a:t>
            </a:r>
          </a:p>
          <a:p>
            <a:pPr lvl="2"/>
            <a:endParaRPr lang="fr-FR" sz="2000" dirty="0"/>
          </a:p>
          <a:p>
            <a:pPr lvl="1"/>
            <a:r>
              <a:rPr lang="fr-FR" sz="2000" dirty="0"/>
              <a:t>Activez la « double authentification » lorsque c’est possible :</a:t>
            </a:r>
          </a:p>
          <a:p>
            <a:pPr lvl="2"/>
            <a:r>
              <a:rPr lang="fr-FR" sz="1600" dirty="0"/>
              <a:t>Pour renforcer la sécurité de vos accès, de plus en plus de services proposent cette option. En plus de votre nom de compte et de votre mot de passe, ces services vous demandent une confirmation que vous pouvez recevoir, par exemple, sous forme de code provisoire reçu par SMS ou par courrier électronique (e-mail), via une application ou une clé spécifique que vous contrôlez, ou encore par reconnaissance biométrique. Ainsi grâce à cette confirmation, vous seul pourrez autoriser un nouvel appareil à se connecter aux comptes protégés.</a:t>
            </a:r>
          </a:p>
          <a:p>
            <a:pPr lvl="2"/>
            <a:endParaRPr lang="fr-FR" sz="1600" dirty="0"/>
          </a:p>
          <a:p>
            <a:pPr lvl="1"/>
            <a:r>
              <a:rPr lang="fr-FR" sz="2100" dirty="0"/>
              <a:t>Utilisez un gestionnaire de mots de passe </a:t>
            </a:r>
            <a:r>
              <a:rPr lang="fr-FR" sz="2000" dirty="0"/>
              <a:t>:</a:t>
            </a:r>
          </a:p>
          <a:p>
            <a:pPr lvl="2"/>
            <a:r>
              <a:rPr lang="fr-FR" sz="1700" dirty="0"/>
              <a:t>Il est humainement impossible de retenir les dizaines de mots de passe longs et complexes que chacun est amené à utiliser quotidiennement. Ne commettez pas pour autant l’erreur de les noter sur un pense-bête que vous laisseriez à proximité de votre équipement, ni de les inscrire dans votre messagerie ou dans un fichier non protégé de votre ordinateur, ou encore dans votre téléphone mobile auquel un cybercriminel pourrait avoir accès. Apprenez à utiliser un gestionnaire de mot de passe sécurisé qui s’en chargera à votre place, pour ne plus avoir à retenir que le seul mot de passe qui permet d’en ouvrir l’accès.</a:t>
            </a:r>
            <a:endParaRPr lang="fr-FR" sz="1700" dirty="0">
              <a:latin typeface="Arial" panose="020B0604020202020204" pitchFamily="34" charset="0"/>
              <a:cs typeface="Arial" panose="020B0604020202020204" pitchFamily="34" charset="0"/>
            </a:endParaRPr>
          </a:p>
        </p:txBody>
      </p:sp>
      <p:sp>
        <p:nvSpPr>
          <p:cNvPr id="6" name="Espace réservé du contenu 1">
            <a:extLst>
              <a:ext uri="{FF2B5EF4-FFF2-40B4-BE49-F238E27FC236}">
                <a16:creationId xmlns:a16="http://schemas.microsoft.com/office/drawing/2014/main" id="{A6E27C85-656A-710D-6BF7-D4658ABE0A26}"/>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01239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B9A6E-56A7-9D48-E73B-B6785825D798}"/>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FCFB4E9B-474E-5754-DEAB-A859EE0FCF79}"/>
              </a:ext>
            </a:extLst>
          </p:cNvPr>
          <p:cNvSpPr>
            <a:spLocks noGrp="1"/>
          </p:cNvSpPr>
          <p:nvPr>
            <p:ph type="title"/>
          </p:nvPr>
        </p:nvSpPr>
        <p:spPr>
          <a:xfrm>
            <a:off x="0" y="-35766"/>
            <a:ext cx="12192000" cy="728462"/>
          </a:xfrm>
        </p:spPr>
        <p:txBody>
          <a:bodyPr rtlCol="0">
            <a:normAutofit fontScale="90000"/>
          </a:bodyPr>
          <a:lstStyle/>
          <a:p>
            <a:pPr algn="ctr"/>
            <a:r>
              <a:rPr lang="fr-FR" sz="4800" b="1" dirty="0"/>
              <a:t>La cybersécurité</a:t>
            </a:r>
            <a:endParaRPr lang="fr-FR" sz="4800" dirty="0"/>
          </a:p>
        </p:txBody>
      </p:sp>
      <p:sp>
        <p:nvSpPr>
          <p:cNvPr id="2" name="Espace réservé du contenu 1">
            <a:extLst>
              <a:ext uri="{FF2B5EF4-FFF2-40B4-BE49-F238E27FC236}">
                <a16:creationId xmlns:a16="http://schemas.microsoft.com/office/drawing/2014/main" id="{8929D53C-5873-22EB-5051-8F5B6DE009BD}"/>
              </a:ext>
            </a:extLst>
          </p:cNvPr>
          <p:cNvSpPr>
            <a:spLocks noGrp="1"/>
          </p:cNvSpPr>
          <p:nvPr>
            <p:ph idx="1"/>
          </p:nvPr>
        </p:nvSpPr>
        <p:spPr>
          <a:xfrm>
            <a:off x="191344" y="867747"/>
            <a:ext cx="11881320" cy="5801613"/>
          </a:xfrm>
        </p:spPr>
        <p:txBody>
          <a:bodyPr>
            <a:normAutofit/>
          </a:bodyPr>
          <a:lstStyle/>
          <a:p>
            <a:r>
              <a:rPr lang="fr-FR" sz="2600" dirty="0"/>
              <a:t>La cybersécurité :</a:t>
            </a:r>
          </a:p>
          <a:p>
            <a:endParaRPr lang="fr-FR" sz="2800" dirty="0"/>
          </a:p>
          <a:p>
            <a:pPr marL="400050" lvl="2" indent="0"/>
            <a:r>
              <a:rPr lang="fr-FR" sz="1600" dirty="0"/>
              <a:t> La cybersécurité est la pratique qui consiste à protéger les systèmes informatiques, les réseaux et les données contre les attaques numériques, le vol ou les dommages.</a:t>
            </a:r>
          </a:p>
          <a:p>
            <a:pPr marL="400050" lvl="2" indent="0"/>
            <a:endParaRPr lang="fr-FR" sz="1600" dirty="0"/>
          </a:p>
          <a:p>
            <a:pPr marL="400050" lvl="2" indent="0"/>
            <a:r>
              <a:rPr lang="fr-FR" sz="1600" dirty="0"/>
              <a:t> Elle implique la mise en œuvre de mesures visant à sauvegarder les actifs informatiques, à empêcher les accès non autorisés, à garantir le respect de la vie privée et à atténuer les risques associés aux cybermenaces. </a:t>
            </a:r>
          </a:p>
          <a:p>
            <a:pPr marL="400050" lvl="2" indent="0"/>
            <a:endParaRPr lang="fr-FR" sz="1600" dirty="0"/>
          </a:p>
          <a:p>
            <a:pPr marL="400050" lvl="2" indent="0"/>
            <a:r>
              <a:rPr lang="fr-FR" sz="1600" dirty="0"/>
              <a:t> L'objectif de la cybersécurité est de créer un environnement numérique sécurisé dans lequel les individus, les organisations et les gouvernements peuvent opérer et communiquer sans compromettre l'intégrité, la confidentialité ou la disponibilité de leurs informations et systèmes sensibles.</a:t>
            </a:r>
          </a:p>
        </p:txBody>
      </p:sp>
      <p:sp>
        <p:nvSpPr>
          <p:cNvPr id="6" name="Espace réservé du contenu 1">
            <a:extLst>
              <a:ext uri="{FF2B5EF4-FFF2-40B4-BE49-F238E27FC236}">
                <a16:creationId xmlns:a16="http://schemas.microsoft.com/office/drawing/2014/main" id="{CC53D634-1D7B-1D9F-A56F-FD612A39FBCD}"/>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3402061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456F6-5A53-D700-C309-7DBE3AAF4CEE}"/>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C45F751-8936-5FAE-2B01-76D155092C79}"/>
              </a:ext>
            </a:extLst>
          </p:cNvPr>
          <p:cNvSpPr>
            <a:spLocks noGrp="1"/>
          </p:cNvSpPr>
          <p:nvPr>
            <p:ph type="title"/>
          </p:nvPr>
        </p:nvSpPr>
        <p:spPr>
          <a:xfrm>
            <a:off x="0" y="-35766"/>
            <a:ext cx="12192000" cy="728462"/>
          </a:xfrm>
        </p:spPr>
        <p:txBody>
          <a:bodyPr rtlCol="0">
            <a:normAutofit fontScale="90000"/>
          </a:bodyPr>
          <a:lstStyle/>
          <a:p>
            <a:pPr algn="ctr"/>
            <a:r>
              <a:rPr lang="fr-FR" sz="4800" b="1" dirty="0"/>
              <a:t>La cybersécurité</a:t>
            </a:r>
            <a:endParaRPr lang="fr-FR" sz="4800" dirty="0"/>
          </a:p>
        </p:txBody>
      </p:sp>
      <p:sp>
        <p:nvSpPr>
          <p:cNvPr id="2" name="Espace réservé du contenu 1">
            <a:extLst>
              <a:ext uri="{FF2B5EF4-FFF2-40B4-BE49-F238E27FC236}">
                <a16:creationId xmlns:a16="http://schemas.microsoft.com/office/drawing/2014/main" id="{11A044EB-CC6E-FFAB-83F5-B2C2950D9700}"/>
              </a:ext>
            </a:extLst>
          </p:cNvPr>
          <p:cNvSpPr>
            <a:spLocks noGrp="1"/>
          </p:cNvSpPr>
          <p:nvPr>
            <p:ph idx="1"/>
          </p:nvPr>
        </p:nvSpPr>
        <p:spPr>
          <a:xfrm>
            <a:off x="191344" y="867747"/>
            <a:ext cx="11881320" cy="5801613"/>
          </a:xfrm>
        </p:spPr>
        <p:txBody>
          <a:bodyPr>
            <a:normAutofit/>
          </a:bodyPr>
          <a:lstStyle/>
          <a:p>
            <a:r>
              <a:rPr lang="fr-FR" sz="2600" dirty="0"/>
              <a:t>La cybersécurité :</a:t>
            </a:r>
          </a:p>
          <a:p>
            <a:endParaRPr lang="fr-FR" sz="2800" dirty="0"/>
          </a:p>
          <a:p>
            <a:pPr marL="0" indent="0">
              <a:buNone/>
            </a:pPr>
            <a:r>
              <a:rPr lang="fr-FR" b="1" dirty="0"/>
              <a:t>L'installation d'un antivirus rend-elle mon ordinateur totalement sûr ?</a:t>
            </a:r>
          </a:p>
          <a:p>
            <a:endParaRPr lang="fr-FR" dirty="0"/>
          </a:p>
          <a:p>
            <a:pPr lvl="1"/>
            <a:r>
              <a:rPr lang="fr-FR" dirty="0"/>
              <a:t>Disposer d'un antivirus est une étape essentielle, mais cela ne suffit pas à sécuriser complètement votre ordinateur. C'est un bon début, mais il faut aussi s'assurer que les fenêtres sont fermées. Vous devez mettre à jour vos logiciels, utiliser des mots de passe forts, éviter les liens suspects et être prudent avec les pièces jointes aux courriels. La sécurité comporte plusieurs niveaux, et vous en êtes un élément essentiel.</a:t>
            </a:r>
          </a:p>
          <a:p>
            <a:pPr marL="0" lvl="1" indent="0">
              <a:buNone/>
            </a:pPr>
            <a:endParaRPr lang="fr-FR" dirty="0"/>
          </a:p>
          <a:p>
            <a:pPr marL="0" indent="0">
              <a:buNone/>
            </a:pPr>
            <a:r>
              <a:rPr lang="fr-FR" b="1" dirty="0"/>
              <a:t>Que dois-je faire si je reçois un courriel suspect ?</a:t>
            </a:r>
          </a:p>
          <a:p>
            <a:pPr lvl="1"/>
            <a:r>
              <a:rPr lang="fr-FR" dirty="0"/>
              <a:t>Si vous recevez un courriel suspect, n'ouvrez pas les pièces jointes et ne cliquez pas sur les liens qu'il contient. Considérez-le comme une tentative potentielle d'hameçonnage. Vous pouvez souvent signaler ces courriels à votre fournisseur d'accès. Rappelez-vous que les entreprises légitimes ne demandent pas d'informations sensibles par courrier électronique. En cas de doute, il est préférable de contacter directement l'entreprise en utilisant des coordonnées fiables.</a:t>
            </a:r>
          </a:p>
          <a:p>
            <a:pPr marL="0" lvl="1" indent="0">
              <a:buNone/>
            </a:pPr>
            <a:endParaRPr lang="fr-FR" dirty="0"/>
          </a:p>
        </p:txBody>
      </p:sp>
      <p:sp>
        <p:nvSpPr>
          <p:cNvPr id="6" name="Espace réservé du contenu 1">
            <a:extLst>
              <a:ext uri="{FF2B5EF4-FFF2-40B4-BE49-F238E27FC236}">
                <a16:creationId xmlns:a16="http://schemas.microsoft.com/office/drawing/2014/main" id="{543AE66F-8D39-B903-EBA4-2FE9F5658BAE}"/>
              </a:ext>
            </a:extLst>
          </p:cNvPr>
          <p:cNvSpPr txBox="1">
            <a:spLocks/>
          </p:cNvSpPr>
          <p:nvPr/>
        </p:nvSpPr>
        <p:spPr>
          <a:xfrm>
            <a:off x="1199457" y="3789041"/>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Tree>
    <p:extLst>
      <p:ext uri="{BB962C8B-B14F-4D97-AF65-F5344CB8AC3E}">
        <p14:creationId xmlns:p14="http://schemas.microsoft.com/office/powerpoint/2010/main" val="2876108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2968</TotalTime>
  <Words>3673</Words>
  <Application>Microsoft Office PowerPoint</Application>
  <PresentationFormat>Grand écran</PresentationFormat>
  <Paragraphs>205</Paragraphs>
  <Slides>28</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28</vt:i4>
      </vt:variant>
    </vt:vector>
  </HeadingPairs>
  <TitlesOfParts>
    <vt:vector size="33" baseType="lpstr">
      <vt:lpstr>Arial</vt:lpstr>
      <vt:lpstr>Calibri</vt:lpstr>
      <vt:lpstr>Trebuchet MS</vt:lpstr>
      <vt:lpstr>Wingdings 3</vt:lpstr>
      <vt:lpstr>Facette</vt:lpstr>
      <vt:lpstr>Club Informatique Gennois</vt:lpstr>
      <vt:lpstr>Sommaire</vt:lpstr>
      <vt:lpstr>Mot de passe</vt:lpstr>
      <vt:lpstr>Mot de passe</vt:lpstr>
      <vt:lpstr>Mot de passe</vt:lpstr>
      <vt:lpstr>Mot de passe</vt:lpstr>
      <vt:lpstr>Mot de passe</vt:lpstr>
      <vt:lpstr>La cybersécurité</vt:lpstr>
      <vt:lpstr>La cybersécurité</vt:lpstr>
      <vt:lpstr>La cybersécurité</vt:lpstr>
      <vt:lpstr>La cybersécurité</vt:lpstr>
      <vt:lpstr>Protections de vos données personnelles</vt:lpstr>
      <vt:lpstr>Protections de vos données personnelles</vt:lpstr>
      <vt:lpstr>Protections de vos données personnelles</vt:lpstr>
      <vt:lpstr>Protections de vos données personnelles</vt:lpstr>
      <vt:lpstr>Protections de vos données personnelles</vt:lpstr>
      <vt:lpstr>Exemples d’arnaques</vt:lpstr>
      <vt:lpstr>Exemples d’arnaques</vt:lpstr>
      <vt:lpstr>Exemples d’arnaques</vt:lpstr>
      <vt:lpstr>Exemples d’arnaques</vt:lpstr>
      <vt:lpstr>Exemples d’arnaques</vt:lpstr>
      <vt:lpstr>Exemples d’arnaques</vt:lpstr>
      <vt:lpstr>Exemples d’arnaques</vt:lpstr>
      <vt:lpstr>Exemples d’arnaques</vt:lpstr>
      <vt:lpstr>Exemples d’arnaques</vt:lpstr>
      <vt:lpstr>Exemples d’arnaques</vt:lpstr>
      <vt:lpstr>Conseils</vt:lpstr>
      <vt:lpstr>Exemples d’arnaques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Club Informatique Gennois</dc:title>
  <dc:creator>ludovic pollier</dc:creator>
  <cp:lastModifiedBy>ludovic pollier</cp:lastModifiedBy>
  <cp:revision>4</cp:revision>
  <cp:lastPrinted>2025-09-22T14:22:38Z</cp:lastPrinted>
  <dcterms:created xsi:type="dcterms:W3CDTF">2023-10-16T17:29:22Z</dcterms:created>
  <dcterms:modified xsi:type="dcterms:W3CDTF">2025-09-22T14:57:47Z</dcterms:modified>
</cp:coreProperties>
</file>